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1"/>
  </p:sldMasterIdLst>
  <p:notesMasterIdLst>
    <p:notesMasterId r:id="rId5"/>
  </p:notesMasterIdLst>
  <p:sldIdLst>
    <p:sldId id="257" r:id="rId2"/>
    <p:sldId id="259"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814" autoAdjust="0"/>
    <p:restoredTop sz="94660"/>
  </p:normalViewPr>
  <p:slideViewPr>
    <p:cSldViewPr snapToGrid="0">
      <p:cViewPr varScale="1">
        <p:scale>
          <a:sx n="111" d="100"/>
          <a:sy n="111" d="100"/>
        </p:scale>
        <p:origin x="133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565C5F-575F-46C7-BB88-6CBF0AE08D91}" type="datetimeFigureOut">
              <a:rPr lang="en-US" smtClean="0"/>
              <a:t>03/12/2025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C387A4-117A-4AED-AEF1-E9DD2788FC4D}" type="slidenum">
              <a:rPr lang="en-US" smtClean="0"/>
              <a:t>‹#›</a:t>
            </a:fld>
            <a:endParaRPr lang="en-US"/>
          </a:p>
        </p:txBody>
      </p:sp>
    </p:spTree>
    <p:extLst>
      <p:ext uri="{BB962C8B-B14F-4D97-AF65-F5344CB8AC3E}">
        <p14:creationId xmlns:p14="http://schemas.microsoft.com/office/powerpoint/2010/main" val="37211228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r>
              <a:rPr lang="en-US" b="1" dirty="0"/>
              <a:t>Optional</a:t>
            </a:r>
          </a:p>
          <a:p>
            <a:endParaRPr lang="en-US" b="1" dirty="0"/>
          </a:p>
          <a:p>
            <a:r>
              <a:rPr lang="en-US" b="0" dirty="0"/>
              <a:t>Product Annual Review</a:t>
            </a:r>
          </a:p>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solidFill>
                  <a:prstClr val="black"/>
                </a:solidFill>
              </a:rPr>
              <a:pPr>
                <a:defRPr/>
              </a:pPr>
              <a:t>1</a:t>
            </a:fld>
            <a:endParaRPr lang="en-US">
              <a:solidFill>
                <a:prstClr val="black"/>
              </a:solidFill>
            </a:endParaRPr>
          </a:p>
        </p:txBody>
      </p:sp>
    </p:spTree>
    <p:extLst>
      <p:ext uri="{BB962C8B-B14F-4D97-AF65-F5344CB8AC3E}">
        <p14:creationId xmlns:p14="http://schemas.microsoft.com/office/powerpoint/2010/main" val="3669906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xfrm>
            <a:off x="398463" y="696913"/>
            <a:ext cx="6188075" cy="3481387"/>
          </a:xfrm>
          <a:ln/>
        </p:spPr>
      </p:sp>
      <p:sp>
        <p:nvSpPr>
          <p:cNvPr id="89091" name="Rectangle 3"/>
          <p:cNvSpPr>
            <a:spLocks noGrp="1" noChangeArrowheads="1"/>
          </p:cNvSpPr>
          <p:nvPr>
            <p:ph type="body" idx="1"/>
          </p:nvPr>
        </p:nvSpPr>
        <p:spPr>
          <a:xfrm>
            <a:off x="731845" y="4560896"/>
            <a:ext cx="5943601" cy="4321175"/>
          </a:xfrm>
          <a:noFill/>
          <a:ln/>
        </p:spPr>
        <p:txBody>
          <a:bodyPr/>
          <a:lstStyle/>
          <a:p>
            <a:r>
              <a:rPr lang="en-US" dirty="0">
                <a:latin typeface="Arial" pitchFamily="34" charset="0"/>
              </a:rPr>
              <a:t>• • If you turn to page 2, you will see a snapshot of our history and resources.</a:t>
            </a:r>
          </a:p>
          <a:p>
            <a:r>
              <a:rPr lang="en-US" dirty="0">
                <a:latin typeface="Arial" pitchFamily="34" charset="0"/>
              </a:rPr>
              <a:t>• Fidelity’s investment grade fixed income division has a long history of managing institutional fixed income assets.</a:t>
            </a:r>
          </a:p>
          <a:p>
            <a:r>
              <a:rPr lang="en-US" dirty="0">
                <a:latin typeface="Arial" pitchFamily="34" charset="0"/>
              </a:rPr>
              <a:t>• Today, we have over</a:t>
            </a:r>
            <a:r>
              <a:rPr lang="en-US" baseline="0" dirty="0">
                <a:latin typeface="Arial" pitchFamily="34" charset="0"/>
              </a:rPr>
              <a:t> 200 </a:t>
            </a:r>
            <a:r>
              <a:rPr lang="en-US" dirty="0">
                <a:latin typeface="Arial" pitchFamily="34" charset="0"/>
              </a:rPr>
              <a:t>fixed income professionals globally, covering every segment of the fixed income markets</a:t>
            </a:r>
          </a:p>
          <a:p>
            <a:r>
              <a:rPr lang="en-US" dirty="0">
                <a:latin typeface="Arial" pitchFamily="34" charset="0"/>
              </a:rPr>
              <a:t>• Fidelity manages $2.0T in assets, over half of which is in fixed income making us one of the largest buy-side fixed income managers.</a:t>
            </a:r>
          </a:p>
          <a:p>
            <a:r>
              <a:rPr lang="en-US" dirty="0">
                <a:latin typeface="Arial" pitchFamily="34" charset="0"/>
              </a:rPr>
              <a:t>• </a:t>
            </a:r>
            <a:r>
              <a:rPr lang="en-US" i="1" dirty="0">
                <a:latin typeface="Arial" pitchFamily="34" charset="0"/>
              </a:rPr>
              <a:t>KEY: harnessing high quality information from specialized research across multiple disciplines – not just investment grade research but high yield, EMD, leveraged loans, equities, alternatives – interpreting it through a world class technological platform and executing at the portfolio level which leads to a higher probability of investment success.</a:t>
            </a:r>
          </a:p>
          <a:p>
            <a:r>
              <a:rPr lang="en-US" dirty="0">
                <a:latin typeface="Arial" pitchFamily="34" charset="0"/>
              </a:rPr>
              <a:t>• As we continue, you will see these principles brought to life.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a:solidFill>
                  <a:srgbClr val="333F48"/>
                </a:solidFill>
              </a:defRPr>
            </a:lvl1pPr>
          </a:lstStyle>
          <a:p>
            <a:r>
              <a:rPr lang="en-US"/>
              <a:t>Click to edit Master title style</a:t>
            </a:r>
            <a:endParaRPr lang="en-US" dirty="0"/>
          </a:p>
        </p:txBody>
      </p:sp>
      <p:sp>
        <p:nvSpPr>
          <p:cNvPr id="61" name="Slide Number Placeholder 3">
            <a:extLst>
              <a:ext uri="{FF2B5EF4-FFF2-40B4-BE49-F238E27FC236}">
                <a16:creationId xmlns:a16="http://schemas.microsoft.com/office/drawing/2014/main" id="{EF524037-F5D0-4428-9CA5-C04BEDCCDDDB}"/>
              </a:ext>
            </a:extLst>
          </p:cNvPr>
          <p:cNvSpPr>
            <a:spLocks noGrp="1"/>
          </p:cNvSpPr>
          <p:nvPr>
            <p:ph type="sldNum" sz="quarter" idx="14"/>
          </p:nvPr>
        </p:nvSpPr>
        <p:spPr>
          <a:xfrm>
            <a:off x="0" y="6414505"/>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2" name="Rectangle 155">
            <a:extLst>
              <a:ext uri="{FF2B5EF4-FFF2-40B4-BE49-F238E27FC236}">
                <a16:creationId xmlns:a16="http://schemas.microsoft.com/office/drawing/2014/main" id="{2B1046A9-03EE-49D1-911F-F1D3C9D50387}"/>
              </a:ext>
            </a:extLst>
          </p:cNvPr>
          <p:cNvSpPr>
            <a:spLocks noGrp="1" noChangeArrowheads="1"/>
          </p:cNvSpPr>
          <p:nvPr>
            <p:ph type="dt" sz="half" idx="16"/>
          </p:nvPr>
        </p:nvSpPr>
        <p:spPr>
          <a:xfrm>
            <a:off x="426720" y="6684230"/>
            <a:ext cx="2645277" cy="120649"/>
          </a:xfrm>
        </p:spPr>
        <p:txBody>
          <a:bodyPr/>
          <a:lstStyle>
            <a:lvl1pPr algn="l">
              <a:defRPr sz="933" smtClean="0">
                <a:solidFill>
                  <a:srgbClr val="000000"/>
                </a:solidFill>
              </a:defRPr>
            </a:lvl1pPr>
          </a:lstStyle>
          <a:p>
            <a:pPr>
              <a:defRPr/>
            </a:pPr>
            <a:r>
              <a:rPr lang="en-US" dirty="0"/>
              <a:t>Production code #</a:t>
            </a:r>
          </a:p>
        </p:txBody>
      </p:sp>
      <p:sp>
        <p:nvSpPr>
          <p:cNvPr id="63" name="Rectangle 176">
            <a:extLst>
              <a:ext uri="{FF2B5EF4-FFF2-40B4-BE49-F238E27FC236}">
                <a16:creationId xmlns:a16="http://schemas.microsoft.com/office/drawing/2014/main" id="{3D2F4685-1C9C-46FB-9AD7-3D8BB399C73D}"/>
              </a:ext>
            </a:extLst>
          </p:cNvPr>
          <p:cNvSpPr>
            <a:spLocks noGrp="1" noChangeArrowheads="1"/>
          </p:cNvSpPr>
          <p:nvPr>
            <p:ph type="ftr" sz="quarter" idx="17"/>
          </p:nvPr>
        </p:nvSpPr>
        <p:spPr>
          <a:xfrm>
            <a:off x="426720" y="6508597"/>
            <a:ext cx="5242560" cy="173736"/>
          </a:xfrm>
        </p:spPr>
        <p:txBody>
          <a:bodyPr/>
          <a:lstStyle>
            <a:lvl1pPr algn="l">
              <a:defRPr sz="1067" b="0" smtClean="0">
                <a:solidFill>
                  <a:srgbClr val="000000"/>
                </a:solidFill>
              </a:defRPr>
            </a:lvl1pPr>
          </a:lstStyle>
          <a:p>
            <a:pPr>
              <a:defRPr/>
            </a:pPr>
            <a:r>
              <a:rPr lang="en-US" dirty="0"/>
              <a:t>Page footer, i.e., For institutional use only.</a:t>
            </a:r>
          </a:p>
        </p:txBody>
      </p:sp>
      <p:grpSp>
        <p:nvGrpSpPr>
          <p:cNvPr id="3" name="Group 2">
            <a:extLst>
              <a:ext uri="{FF2B5EF4-FFF2-40B4-BE49-F238E27FC236}">
                <a16:creationId xmlns:a16="http://schemas.microsoft.com/office/drawing/2014/main" id="{5C0E0CD1-08AC-38EC-CE8F-739765EACB68}"/>
              </a:ext>
            </a:extLst>
          </p:cNvPr>
          <p:cNvGrpSpPr/>
          <p:nvPr userDrawn="1"/>
        </p:nvGrpSpPr>
        <p:grpSpPr>
          <a:xfrm>
            <a:off x="10154695" y="6358616"/>
            <a:ext cx="1499371" cy="322747"/>
            <a:chOff x="6923088" y="4475163"/>
            <a:chExt cx="1873251" cy="403225"/>
          </a:xfrm>
        </p:grpSpPr>
        <p:sp>
          <p:nvSpPr>
            <p:cNvPr id="4" name="AutoShape 4">
              <a:extLst>
                <a:ext uri="{FF2B5EF4-FFF2-40B4-BE49-F238E27FC236}">
                  <a16:creationId xmlns:a16="http://schemas.microsoft.com/office/drawing/2014/main" id="{32998602-58E0-857D-6410-40CDA4FE05B0}"/>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5" name="Freeform 6">
              <a:extLst>
                <a:ext uri="{FF2B5EF4-FFF2-40B4-BE49-F238E27FC236}">
                  <a16:creationId xmlns:a16="http://schemas.microsoft.com/office/drawing/2014/main" id="{9B73C537-DD75-CB74-4BD9-AB2AB6AA018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6" name="Freeform 7">
              <a:extLst>
                <a:ext uri="{FF2B5EF4-FFF2-40B4-BE49-F238E27FC236}">
                  <a16:creationId xmlns:a16="http://schemas.microsoft.com/office/drawing/2014/main" id="{8CB5F312-907A-1DF4-1469-B4677DC4622C}"/>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7" name="Freeform 83">
              <a:extLst>
                <a:ext uri="{FF2B5EF4-FFF2-40B4-BE49-F238E27FC236}">
                  <a16:creationId xmlns:a16="http://schemas.microsoft.com/office/drawing/2014/main" id="{E6814400-D729-FF6E-CB70-8FF045897694}"/>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8" name="Freeform 84">
              <a:extLst>
                <a:ext uri="{FF2B5EF4-FFF2-40B4-BE49-F238E27FC236}">
                  <a16:creationId xmlns:a16="http://schemas.microsoft.com/office/drawing/2014/main" id="{CA61140E-39BB-812A-C3F2-0ACD7FCB68D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9" name="Freeform 85">
              <a:extLst>
                <a:ext uri="{FF2B5EF4-FFF2-40B4-BE49-F238E27FC236}">
                  <a16:creationId xmlns:a16="http://schemas.microsoft.com/office/drawing/2014/main" id="{D9ECB5F3-EBB9-1820-56B6-19C6C44007AD}"/>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10" name="Freeform 86">
              <a:extLst>
                <a:ext uri="{FF2B5EF4-FFF2-40B4-BE49-F238E27FC236}">
                  <a16:creationId xmlns:a16="http://schemas.microsoft.com/office/drawing/2014/main" id="{1EF621C5-DC5D-0EC9-C4B1-6CC2D609FB18}"/>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11" name="Freeform 87">
              <a:extLst>
                <a:ext uri="{FF2B5EF4-FFF2-40B4-BE49-F238E27FC236}">
                  <a16:creationId xmlns:a16="http://schemas.microsoft.com/office/drawing/2014/main" id="{9EC0B869-9956-9E80-FFA3-EED927E2C4B8}"/>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12" name="Freeform 88">
              <a:extLst>
                <a:ext uri="{FF2B5EF4-FFF2-40B4-BE49-F238E27FC236}">
                  <a16:creationId xmlns:a16="http://schemas.microsoft.com/office/drawing/2014/main" id="{046ACE1A-FB0B-7C62-FAEC-3B3762A1AD12}"/>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13" name="Freeform 89">
              <a:extLst>
                <a:ext uri="{FF2B5EF4-FFF2-40B4-BE49-F238E27FC236}">
                  <a16:creationId xmlns:a16="http://schemas.microsoft.com/office/drawing/2014/main" id="{B97C0D81-D9BD-2DEF-1DB8-57FEFB84998D}"/>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14" name="Freeform 90">
              <a:extLst>
                <a:ext uri="{FF2B5EF4-FFF2-40B4-BE49-F238E27FC236}">
                  <a16:creationId xmlns:a16="http://schemas.microsoft.com/office/drawing/2014/main" id="{86067E72-E675-3346-8271-6E6152613EE5}"/>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15" name="Freeform 91">
              <a:extLst>
                <a:ext uri="{FF2B5EF4-FFF2-40B4-BE49-F238E27FC236}">
                  <a16:creationId xmlns:a16="http://schemas.microsoft.com/office/drawing/2014/main" id="{7DFC7333-A336-BCE3-415D-E20D49A5ACC5}"/>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16" name="Freeform 92">
              <a:extLst>
                <a:ext uri="{FF2B5EF4-FFF2-40B4-BE49-F238E27FC236}">
                  <a16:creationId xmlns:a16="http://schemas.microsoft.com/office/drawing/2014/main" id="{7340652B-95B3-ADB2-92C0-1A42626E4E05}"/>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17" name="Freeform 93">
              <a:extLst>
                <a:ext uri="{FF2B5EF4-FFF2-40B4-BE49-F238E27FC236}">
                  <a16:creationId xmlns:a16="http://schemas.microsoft.com/office/drawing/2014/main" id="{02B5B1C3-1823-B759-2B9A-A5011F573A8D}"/>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18" name="Freeform 94">
              <a:extLst>
                <a:ext uri="{FF2B5EF4-FFF2-40B4-BE49-F238E27FC236}">
                  <a16:creationId xmlns:a16="http://schemas.microsoft.com/office/drawing/2014/main" id="{9A42D91F-8602-D356-2950-B8C84552CD54}"/>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19" name="Freeform 95">
              <a:extLst>
                <a:ext uri="{FF2B5EF4-FFF2-40B4-BE49-F238E27FC236}">
                  <a16:creationId xmlns:a16="http://schemas.microsoft.com/office/drawing/2014/main" id="{ED61B562-0CDD-AE1E-76D1-CD7CF0347F8C}"/>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20" name="Freeform 96">
              <a:extLst>
                <a:ext uri="{FF2B5EF4-FFF2-40B4-BE49-F238E27FC236}">
                  <a16:creationId xmlns:a16="http://schemas.microsoft.com/office/drawing/2014/main" id="{E5DD99B8-6097-3689-41ED-4750D7E4C2A8}"/>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21" name="Freeform 97">
              <a:extLst>
                <a:ext uri="{FF2B5EF4-FFF2-40B4-BE49-F238E27FC236}">
                  <a16:creationId xmlns:a16="http://schemas.microsoft.com/office/drawing/2014/main" id="{D17B80C6-4617-6DF9-9B57-4892E2FBC007}"/>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22" name="Freeform 98">
              <a:extLst>
                <a:ext uri="{FF2B5EF4-FFF2-40B4-BE49-F238E27FC236}">
                  <a16:creationId xmlns:a16="http://schemas.microsoft.com/office/drawing/2014/main" id="{470A620B-7C59-9027-D1DA-69505A749CBC}"/>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23" name="Freeform 99">
              <a:extLst>
                <a:ext uri="{FF2B5EF4-FFF2-40B4-BE49-F238E27FC236}">
                  <a16:creationId xmlns:a16="http://schemas.microsoft.com/office/drawing/2014/main" id="{DF643DF9-4826-A3BD-DCCD-C783F170889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24" name="Freeform 100">
              <a:extLst>
                <a:ext uri="{FF2B5EF4-FFF2-40B4-BE49-F238E27FC236}">
                  <a16:creationId xmlns:a16="http://schemas.microsoft.com/office/drawing/2014/main" id="{35ED16F7-AD51-25C4-DE24-5F8DC16BE8E7}"/>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25" name="Freeform 101">
              <a:extLst>
                <a:ext uri="{FF2B5EF4-FFF2-40B4-BE49-F238E27FC236}">
                  <a16:creationId xmlns:a16="http://schemas.microsoft.com/office/drawing/2014/main" id="{610975A4-E61B-890D-74C7-48632C5FCBF9}"/>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26" name="Freeform 102">
              <a:extLst>
                <a:ext uri="{FF2B5EF4-FFF2-40B4-BE49-F238E27FC236}">
                  <a16:creationId xmlns:a16="http://schemas.microsoft.com/office/drawing/2014/main" id="{A61B38D2-BC76-F38E-B8BA-149284C36C1C}"/>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27" name="Freeform 103">
              <a:extLst>
                <a:ext uri="{FF2B5EF4-FFF2-40B4-BE49-F238E27FC236}">
                  <a16:creationId xmlns:a16="http://schemas.microsoft.com/office/drawing/2014/main" id="{B89D498C-A322-81D7-12FE-EBD965399FC0}"/>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28" name="Freeform 104">
              <a:extLst>
                <a:ext uri="{FF2B5EF4-FFF2-40B4-BE49-F238E27FC236}">
                  <a16:creationId xmlns:a16="http://schemas.microsoft.com/office/drawing/2014/main" id="{1C04D91B-3F5C-06A4-5075-8139B473DE6A}"/>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sp>
          <p:nvSpPr>
            <p:cNvPr id="29" name="Freeform 105">
              <a:extLst>
                <a:ext uri="{FF2B5EF4-FFF2-40B4-BE49-F238E27FC236}">
                  <a16:creationId xmlns:a16="http://schemas.microsoft.com/office/drawing/2014/main" id="{AE173739-4D9D-BFED-88DF-A556F45BBD09}"/>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000000"/>
                </a:solidFill>
              </a:endParaRPr>
            </a:p>
          </p:txBody>
        </p:sp>
      </p:grpSp>
    </p:spTree>
    <p:extLst>
      <p:ext uri="{BB962C8B-B14F-4D97-AF65-F5344CB8AC3E}">
        <p14:creationId xmlns:p14="http://schemas.microsoft.com/office/powerpoint/2010/main" val="358851171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22820" y="228600"/>
            <a:ext cx="109728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title style</a:t>
            </a:r>
            <a:endParaRPr lang="en-US" dirty="0"/>
          </a:p>
        </p:txBody>
      </p:sp>
      <p:sp>
        <p:nvSpPr>
          <p:cNvPr id="4099" name="Rectangle 3"/>
          <p:cNvSpPr>
            <a:spLocks noGrp="1" noChangeArrowheads="1"/>
          </p:cNvSpPr>
          <p:nvPr>
            <p:ph type="body" idx="1"/>
          </p:nvPr>
        </p:nvSpPr>
        <p:spPr bwMode="auto">
          <a:xfrm>
            <a:off x="422822" y="1339852"/>
            <a:ext cx="10545233" cy="4891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First level</a:t>
            </a:r>
          </a:p>
          <a:p>
            <a:pPr lvl="2"/>
            <a:r>
              <a:rPr lang="en-US" dirty="0"/>
              <a:t>Second level</a:t>
            </a:r>
          </a:p>
          <a:p>
            <a:pPr lvl="3"/>
            <a:r>
              <a:rPr lang="en-US" dirty="0"/>
              <a:t>Third level</a:t>
            </a:r>
          </a:p>
        </p:txBody>
      </p:sp>
      <p:sp>
        <p:nvSpPr>
          <p:cNvPr id="429061" name="Rectangle 5"/>
          <p:cNvSpPr>
            <a:spLocks noGrp="1" noChangeArrowheads="1"/>
          </p:cNvSpPr>
          <p:nvPr>
            <p:ph type="sldNum" sz="quarter" idx="4"/>
          </p:nvPr>
        </p:nvSpPr>
        <p:spPr bwMode="auto">
          <a:xfrm>
            <a:off x="0" y="6382512"/>
            <a:ext cx="438912" cy="265176"/>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1067" b="1">
                <a:solidFill>
                  <a:srgbClr val="000000"/>
                </a:solidFill>
                <a:latin typeface="Arial" charset="0"/>
                <a:ea typeface="ＭＳ Ｐゴシック" charset="-128"/>
                <a:cs typeface="+mn-cs"/>
              </a:defRPr>
            </a:lvl1pPr>
          </a:lstStyle>
          <a:p>
            <a:pPr>
              <a:defRPr/>
            </a:pPr>
            <a:fld id="{287592CB-37D3-4196-AC6E-CD3990F28521}" type="slidenum">
              <a:rPr lang="en-US" smtClean="0"/>
              <a:pPr>
                <a:defRPr/>
              </a:pPr>
              <a:t>‹#›</a:t>
            </a:fld>
            <a:endParaRPr lang="en-US" dirty="0"/>
          </a:p>
        </p:txBody>
      </p:sp>
      <p:sp>
        <p:nvSpPr>
          <p:cNvPr id="429211" name="Rectangle 155"/>
          <p:cNvSpPr>
            <a:spLocks noGrp="1" noChangeArrowheads="1"/>
          </p:cNvSpPr>
          <p:nvPr>
            <p:ph type="dt" sz="half" idx="2"/>
          </p:nvPr>
        </p:nvSpPr>
        <p:spPr bwMode="auto">
          <a:xfrm>
            <a:off x="422820" y="6656832"/>
            <a:ext cx="2645664" cy="118872"/>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lvl1pPr algn="l" eaLnBrk="0" hangingPunct="0">
              <a:defRPr sz="933" smtClean="0">
                <a:solidFill>
                  <a:srgbClr val="000000"/>
                </a:solidFill>
                <a:latin typeface="Arial" charset="0"/>
                <a:ea typeface="ＭＳ Ｐゴシック" charset="-128"/>
                <a:cs typeface="+mn-cs"/>
              </a:defRPr>
            </a:lvl1pPr>
          </a:lstStyle>
          <a:p>
            <a:pPr>
              <a:defRPr/>
            </a:pPr>
            <a:r>
              <a:rPr lang="en-US"/>
              <a:t>Production code #</a:t>
            </a:r>
            <a:endParaRPr lang="en-US" dirty="0"/>
          </a:p>
        </p:txBody>
      </p:sp>
      <p:sp>
        <p:nvSpPr>
          <p:cNvPr id="429212" name="Rectangle 156"/>
          <p:cNvSpPr>
            <a:spLocks noGrp="1" noChangeArrowheads="1"/>
          </p:cNvSpPr>
          <p:nvPr>
            <p:ph type="ftr" sz="quarter" idx="3"/>
          </p:nvPr>
        </p:nvSpPr>
        <p:spPr bwMode="auto">
          <a:xfrm>
            <a:off x="422820" y="6483096"/>
            <a:ext cx="5242560" cy="173736"/>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lvl1pPr algn="l" eaLnBrk="0" hangingPunct="0">
              <a:defRPr sz="1067" smtClean="0">
                <a:solidFill>
                  <a:srgbClr val="000000"/>
                </a:solidFill>
                <a:latin typeface="Arial" charset="0"/>
                <a:ea typeface="ＭＳ Ｐゴシック" charset="-128"/>
                <a:cs typeface="+mn-cs"/>
              </a:defRPr>
            </a:lvl1pPr>
          </a:lstStyle>
          <a:p>
            <a:pPr>
              <a:defRPr/>
            </a:pPr>
            <a:r>
              <a:rPr lang="en-US" dirty="0"/>
              <a:t>Page footer, i.e., For institutional use only.</a:t>
            </a:r>
          </a:p>
        </p:txBody>
      </p:sp>
    </p:spTree>
  </p:cSld>
  <p:clrMap bg1="lt1" tx1="dk1" bg2="lt2" tx2="dk2" accent1="accent1" accent2="accent2" accent3="accent3" accent4="accent4" accent5="accent5" accent6="accent6" hlink="hlink" folHlink="folHlink"/>
  <p:sldLayoutIdLst>
    <p:sldLayoutId id="2147483860" r:id="rId1"/>
  </p:sldLayoutIdLst>
  <p:hf hdr="0"/>
  <p:txStyles>
    <p:titleStyle>
      <a:lvl1pPr algn="l" rtl="0" eaLnBrk="1" fontAlgn="base" hangingPunct="1">
        <a:spcBef>
          <a:spcPct val="0"/>
        </a:spcBef>
        <a:spcAft>
          <a:spcPct val="0"/>
        </a:spcAft>
        <a:defRPr sz="2400">
          <a:solidFill>
            <a:srgbClr val="333F48"/>
          </a:solidFill>
          <a:latin typeface="+mj-lt"/>
          <a:ea typeface="+mj-ea"/>
          <a:cs typeface="+mj-cs"/>
        </a:defRPr>
      </a:lvl1pPr>
      <a:lvl2pPr algn="l" rtl="0" eaLnBrk="1" fontAlgn="base" hangingPunct="1">
        <a:spcBef>
          <a:spcPct val="0"/>
        </a:spcBef>
        <a:spcAft>
          <a:spcPct val="0"/>
        </a:spcAft>
        <a:defRPr sz="2400">
          <a:solidFill>
            <a:schemeClr val="tx1"/>
          </a:solidFill>
          <a:latin typeface="Arial" charset="0"/>
        </a:defRPr>
      </a:lvl2pPr>
      <a:lvl3pPr algn="l" rtl="0" eaLnBrk="1" fontAlgn="base" hangingPunct="1">
        <a:spcBef>
          <a:spcPct val="0"/>
        </a:spcBef>
        <a:spcAft>
          <a:spcPct val="0"/>
        </a:spcAft>
        <a:defRPr sz="2400">
          <a:solidFill>
            <a:schemeClr val="tx1"/>
          </a:solidFill>
          <a:latin typeface="Arial" charset="0"/>
        </a:defRPr>
      </a:lvl3pPr>
      <a:lvl4pPr algn="l" rtl="0" eaLnBrk="1" fontAlgn="base" hangingPunct="1">
        <a:spcBef>
          <a:spcPct val="0"/>
        </a:spcBef>
        <a:spcAft>
          <a:spcPct val="0"/>
        </a:spcAft>
        <a:defRPr sz="2400">
          <a:solidFill>
            <a:schemeClr val="tx1"/>
          </a:solidFill>
          <a:latin typeface="Arial" charset="0"/>
        </a:defRPr>
      </a:lvl4pPr>
      <a:lvl5pPr algn="l" rtl="0" eaLnBrk="1" fontAlgn="base" hangingPunct="1">
        <a:spcBef>
          <a:spcPct val="0"/>
        </a:spcBef>
        <a:spcAft>
          <a:spcPct val="0"/>
        </a:spcAft>
        <a:defRPr sz="2400">
          <a:solidFill>
            <a:schemeClr val="tx1"/>
          </a:solidFill>
          <a:latin typeface="Arial" charset="0"/>
        </a:defRPr>
      </a:lvl5pPr>
      <a:lvl6pPr marL="457200" algn="l" rtl="0" eaLnBrk="1" fontAlgn="base" hangingPunct="1">
        <a:spcBef>
          <a:spcPct val="0"/>
        </a:spcBef>
        <a:spcAft>
          <a:spcPct val="0"/>
        </a:spcAft>
        <a:defRPr sz="2400">
          <a:solidFill>
            <a:schemeClr val="tx1"/>
          </a:solidFill>
          <a:latin typeface="Arial" charset="0"/>
        </a:defRPr>
      </a:lvl6pPr>
      <a:lvl7pPr marL="914400" algn="l" rtl="0" eaLnBrk="1" fontAlgn="base" hangingPunct="1">
        <a:spcBef>
          <a:spcPct val="0"/>
        </a:spcBef>
        <a:spcAft>
          <a:spcPct val="0"/>
        </a:spcAft>
        <a:defRPr sz="2400">
          <a:solidFill>
            <a:schemeClr val="tx1"/>
          </a:solidFill>
          <a:latin typeface="Arial" charset="0"/>
        </a:defRPr>
      </a:lvl7pPr>
      <a:lvl8pPr marL="1371600" algn="l" rtl="0" eaLnBrk="1" fontAlgn="base" hangingPunct="1">
        <a:spcBef>
          <a:spcPct val="0"/>
        </a:spcBef>
        <a:spcAft>
          <a:spcPct val="0"/>
        </a:spcAft>
        <a:defRPr sz="2400">
          <a:solidFill>
            <a:schemeClr val="tx1"/>
          </a:solidFill>
          <a:latin typeface="Arial" charset="0"/>
        </a:defRPr>
      </a:lvl8pPr>
      <a:lvl9pPr marL="1828800" algn="l" rtl="0" eaLnBrk="1" fontAlgn="base" hangingPunct="1">
        <a:spcBef>
          <a:spcPct val="0"/>
        </a:spcBef>
        <a:spcAft>
          <a:spcPct val="0"/>
        </a:spcAft>
        <a:defRPr sz="2400">
          <a:solidFill>
            <a:schemeClr val="tx1"/>
          </a:solidFill>
          <a:latin typeface="Arial" charset="0"/>
        </a:defRPr>
      </a:lvl9pPr>
    </p:titleStyle>
    <p:bodyStyle>
      <a:lvl1pPr marL="114300" indent="-114300" algn="l" rtl="0" eaLnBrk="1" fontAlgn="base" hangingPunct="1">
        <a:spcBef>
          <a:spcPts val="600"/>
        </a:spcBef>
        <a:spcAft>
          <a:spcPct val="0"/>
        </a:spcAft>
        <a:buSzPct val="40000"/>
        <a:defRPr sz="1600" b="1">
          <a:solidFill>
            <a:srgbClr val="7A9A3D"/>
          </a:solidFill>
          <a:latin typeface="+mn-lt"/>
          <a:ea typeface="+mn-ea"/>
          <a:cs typeface="+mn-cs"/>
        </a:defRPr>
      </a:lvl1pPr>
      <a:lvl2pPr marL="342900" indent="-114300" algn="l" rtl="0" eaLnBrk="1" fontAlgn="base" hangingPunct="1">
        <a:spcBef>
          <a:spcPts val="600"/>
        </a:spcBef>
        <a:spcAft>
          <a:spcPct val="0"/>
        </a:spcAft>
        <a:buClr>
          <a:srgbClr val="7A9B3D"/>
        </a:buClr>
        <a:buChar char="•"/>
        <a:defRPr sz="1400">
          <a:solidFill>
            <a:srgbClr val="000000"/>
          </a:solidFill>
          <a:latin typeface="+mn-lt"/>
        </a:defRPr>
      </a:lvl2pPr>
      <a:lvl3pPr marL="571500" indent="-114300" algn="l" rtl="0" eaLnBrk="1" fontAlgn="base" hangingPunct="1">
        <a:spcBef>
          <a:spcPts val="600"/>
        </a:spcBef>
        <a:spcAft>
          <a:spcPct val="0"/>
        </a:spcAft>
        <a:buClr>
          <a:srgbClr val="7A9A3D"/>
        </a:buClr>
        <a:buFont typeface="Arial" pitchFamily="34" charset="0"/>
        <a:buChar char="–"/>
        <a:defRPr sz="1200">
          <a:solidFill>
            <a:srgbClr val="000000"/>
          </a:solidFill>
          <a:latin typeface="+mn-lt"/>
        </a:defRPr>
      </a:lvl3pPr>
      <a:lvl4pPr marL="800100" indent="-114300" algn="l" rtl="0" eaLnBrk="1" fontAlgn="base" hangingPunct="1">
        <a:spcBef>
          <a:spcPts val="600"/>
        </a:spcBef>
        <a:spcAft>
          <a:spcPct val="0"/>
        </a:spcAft>
        <a:buClr>
          <a:srgbClr val="7A9A3D"/>
        </a:buClr>
        <a:buFont typeface="Arial" pitchFamily="34" charset="0"/>
        <a:buChar char="•"/>
        <a:defRPr sz="1200">
          <a:solidFill>
            <a:srgbClr val="000000"/>
          </a:solidFill>
          <a:latin typeface="+mn-lt"/>
        </a:defRPr>
      </a:lvl4pPr>
      <a:lvl5pPr marL="2057400" indent="-228600" algn="l" rtl="0" eaLnBrk="1" fontAlgn="base" hangingPunct="1">
        <a:lnSpc>
          <a:spcPts val="2400"/>
        </a:lnSpc>
        <a:spcBef>
          <a:spcPct val="0"/>
        </a:spcBef>
        <a:spcAft>
          <a:spcPct val="0"/>
        </a:spcAft>
        <a:defRPr sz="1400">
          <a:solidFill>
            <a:schemeClr val="tx1"/>
          </a:solidFill>
          <a:latin typeface="+mn-lt"/>
        </a:defRPr>
      </a:lvl5pPr>
      <a:lvl6pPr marL="2514600" indent="-228600" algn="l" rtl="0" eaLnBrk="1" fontAlgn="base" hangingPunct="1">
        <a:lnSpc>
          <a:spcPts val="2400"/>
        </a:lnSpc>
        <a:spcBef>
          <a:spcPct val="0"/>
        </a:spcBef>
        <a:spcAft>
          <a:spcPct val="0"/>
        </a:spcAft>
        <a:defRPr sz="1400">
          <a:solidFill>
            <a:schemeClr val="tx1"/>
          </a:solidFill>
          <a:latin typeface="+mn-lt"/>
        </a:defRPr>
      </a:lvl6pPr>
      <a:lvl7pPr marL="2971800" indent="-228600" algn="l" rtl="0" eaLnBrk="1" fontAlgn="base" hangingPunct="1">
        <a:lnSpc>
          <a:spcPts val="2400"/>
        </a:lnSpc>
        <a:spcBef>
          <a:spcPct val="0"/>
        </a:spcBef>
        <a:spcAft>
          <a:spcPct val="0"/>
        </a:spcAft>
        <a:defRPr sz="1400">
          <a:solidFill>
            <a:schemeClr val="tx1"/>
          </a:solidFill>
          <a:latin typeface="+mn-lt"/>
        </a:defRPr>
      </a:lvl7pPr>
      <a:lvl8pPr marL="3429000" indent="-228600" algn="l" rtl="0" eaLnBrk="1" fontAlgn="base" hangingPunct="1">
        <a:lnSpc>
          <a:spcPts val="2400"/>
        </a:lnSpc>
        <a:spcBef>
          <a:spcPct val="0"/>
        </a:spcBef>
        <a:spcAft>
          <a:spcPct val="0"/>
        </a:spcAft>
        <a:defRPr sz="1400">
          <a:solidFill>
            <a:schemeClr val="tx1"/>
          </a:solidFill>
          <a:latin typeface="+mn-lt"/>
        </a:defRPr>
      </a:lvl8pPr>
      <a:lvl9pPr marL="3886200" indent="-228600" algn="l" rtl="0" eaLnBrk="1" fontAlgn="base" hangingPunct="1">
        <a:lnSpc>
          <a:spcPts val="2400"/>
        </a:lnSpc>
        <a:spcBef>
          <a:spcPct val="0"/>
        </a:spcBef>
        <a:spcAft>
          <a:spcPct val="0"/>
        </a:spcAft>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stockbrokers.com/guides/order-execution"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7">
            <a:extLst>
              <a:ext uri="{FF2B5EF4-FFF2-40B4-BE49-F238E27FC236}">
                <a16:creationId xmlns:a16="http://schemas.microsoft.com/office/drawing/2014/main" id="{32E140AA-A416-4E3C-A853-307E8EF88ED9}"/>
              </a:ext>
            </a:extLst>
          </p:cNvPr>
          <p:cNvSpPr>
            <a:spLocks noGrp="1"/>
          </p:cNvSpPr>
          <p:nvPr>
            <p:ph type="sldNum" sz="quarter" idx="14"/>
          </p:nvPr>
        </p:nvSpPr>
        <p:spPr>
          <a:xfrm>
            <a:off x="341177" y="6376082"/>
            <a:ext cx="437173" cy="357717"/>
          </a:xfrm>
        </p:spPr>
        <p:txBody>
          <a:bodyPr/>
          <a:lstStyle>
            <a:defPPr>
              <a:defRPr lang="en-US"/>
            </a:defPPr>
            <a:lvl1pPr algn="l" rtl="0" fontAlgn="base">
              <a:spcBef>
                <a:spcPct val="0"/>
              </a:spcBef>
              <a:spcAft>
                <a:spcPct val="0"/>
              </a:spcAft>
              <a:defRPr sz="2133" kern="1200">
                <a:solidFill>
                  <a:schemeClr val="tx1"/>
                </a:solidFill>
                <a:latin typeface="Arial" pitchFamily="34" charset="0"/>
                <a:ea typeface="ＭＳ Ｐゴシック"/>
                <a:cs typeface="ＭＳ Ｐゴシック"/>
              </a:defRPr>
            </a:lvl1pPr>
            <a:lvl2pPr marL="812760" algn="l" rtl="0" fontAlgn="base">
              <a:spcBef>
                <a:spcPct val="0"/>
              </a:spcBef>
              <a:spcAft>
                <a:spcPct val="0"/>
              </a:spcAft>
              <a:defRPr sz="2133" kern="1200">
                <a:solidFill>
                  <a:schemeClr val="tx1"/>
                </a:solidFill>
                <a:latin typeface="Arial" pitchFamily="34" charset="0"/>
                <a:ea typeface="ＭＳ Ｐゴシック"/>
                <a:cs typeface="ＭＳ Ｐゴシック"/>
              </a:defRPr>
            </a:lvl2pPr>
            <a:lvl3pPr marL="1625519" algn="l" rtl="0" fontAlgn="base">
              <a:spcBef>
                <a:spcPct val="0"/>
              </a:spcBef>
              <a:spcAft>
                <a:spcPct val="0"/>
              </a:spcAft>
              <a:defRPr sz="2133" kern="1200">
                <a:solidFill>
                  <a:schemeClr val="tx1"/>
                </a:solidFill>
                <a:latin typeface="Arial" pitchFamily="34" charset="0"/>
                <a:ea typeface="ＭＳ Ｐゴシック"/>
                <a:cs typeface="ＭＳ Ｐゴシック"/>
              </a:defRPr>
            </a:lvl3pPr>
            <a:lvl4pPr marL="2438278" algn="l" rtl="0" fontAlgn="base">
              <a:spcBef>
                <a:spcPct val="0"/>
              </a:spcBef>
              <a:spcAft>
                <a:spcPct val="0"/>
              </a:spcAft>
              <a:defRPr sz="2133" kern="1200">
                <a:solidFill>
                  <a:schemeClr val="tx1"/>
                </a:solidFill>
                <a:latin typeface="Arial" pitchFamily="34" charset="0"/>
                <a:ea typeface="ＭＳ Ｐゴシック"/>
                <a:cs typeface="ＭＳ Ｐゴシック"/>
              </a:defRPr>
            </a:lvl4pPr>
            <a:lvl5pPr marL="3251037" algn="l" rtl="0" fontAlgn="base">
              <a:spcBef>
                <a:spcPct val="0"/>
              </a:spcBef>
              <a:spcAft>
                <a:spcPct val="0"/>
              </a:spcAft>
              <a:defRPr sz="2133" kern="1200">
                <a:solidFill>
                  <a:schemeClr val="tx1"/>
                </a:solidFill>
                <a:latin typeface="Arial" pitchFamily="34" charset="0"/>
                <a:ea typeface="ＭＳ Ｐゴシック"/>
                <a:cs typeface="ＭＳ Ｐゴシック"/>
              </a:defRPr>
            </a:lvl5pPr>
            <a:lvl6pPr marL="4063797" algn="l" defTabSz="1625519" rtl="0" eaLnBrk="1" latinLnBrk="0" hangingPunct="1">
              <a:defRPr sz="2133" kern="1200">
                <a:solidFill>
                  <a:schemeClr val="tx1"/>
                </a:solidFill>
                <a:latin typeface="Arial" pitchFamily="34" charset="0"/>
                <a:ea typeface="ＭＳ Ｐゴシック"/>
                <a:cs typeface="ＭＳ Ｐゴシック"/>
              </a:defRPr>
            </a:lvl6pPr>
            <a:lvl7pPr marL="4876557" algn="l" defTabSz="1625519" rtl="0" eaLnBrk="1" latinLnBrk="0" hangingPunct="1">
              <a:defRPr sz="2133" kern="1200">
                <a:solidFill>
                  <a:schemeClr val="tx1"/>
                </a:solidFill>
                <a:latin typeface="Arial" pitchFamily="34" charset="0"/>
                <a:ea typeface="ＭＳ Ｐゴシック"/>
                <a:cs typeface="ＭＳ Ｐゴシック"/>
              </a:defRPr>
            </a:lvl7pPr>
            <a:lvl8pPr marL="5689315" algn="l" defTabSz="1625519" rtl="0" eaLnBrk="1" latinLnBrk="0" hangingPunct="1">
              <a:defRPr sz="2133" kern="1200">
                <a:solidFill>
                  <a:schemeClr val="tx1"/>
                </a:solidFill>
                <a:latin typeface="Arial" pitchFamily="34" charset="0"/>
                <a:ea typeface="ＭＳ Ｐゴシック"/>
                <a:cs typeface="ＭＳ Ｐゴシック"/>
              </a:defRPr>
            </a:lvl8pPr>
            <a:lvl9pPr marL="6502075" algn="l" defTabSz="1625519" rtl="0" eaLnBrk="1" latinLnBrk="0" hangingPunct="1">
              <a:defRPr sz="2133" kern="1200">
                <a:solidFill>
                  <a:schemeClr val="tx1"/>
                </a:solidFill>
                <a:latin typeface="Arial" pitchFamily="34" charset="0"/>
                <a:ea typeface="ＭＳ Ｐゴシック"/>
                <a:cs typeface="ＭＳ Ｐゴシック"/>
              </a:defRPr>
            </a:lvl9pPr>
          </a:lstStyle>
          <a:p>
            <a:fld id="{E7AB2591-C94A-4AB2-A028-854810030596}" type="slidenum">
              <a:rPr lang="en-US" sz="1000" smtClean="0">
                <a:solidFill>
                  <a:schemeClr val="bg2"/>
                </a:solidFill>
              </a:rPr>
              <a:pPr/>
              <a:t>1</a:t>
            </a:fld>
            <a:endParaRPr lang="en-US" sz="1000" dirty="0">
              <a:solidFill>
                <a:schemeClr val="bg2"/>
              </a:solidFill>
            </a:endParaRPr>
          </a:p>
        </p:txBody>
      </p:sp>
      <p:sp>
        <p:nvSpPr>
          <p:cNvPr id="3" name="Footer Placeholder 6">
            <a:extLst>
              <a:ext uri="{FF2B5EF4-FFF2-40B4-BE49-F238E27FC236}">
                <a16:creationId xmlns:a16="http://schemas.microsoft.com/office/drawing/2014/main" id="{9DC4A57A-4527-75B0-DF09-0FA6B0EFA18A}"/>
              </a:ext>
            </a:extLst>
          </p:cNvPr>
          <p:cNvSpPr txBox="1">
            <a:spLocks/>
          </p:cNvSpPr>
          <p:nvPr/>
        </p:nvSpPr>
        <p:spPr bwMode="auto">
          <a:xfrm>
            <a:off x="426725" y="6503816"/>
            <a:ext cx="5245100" cy="229983"/>
          </a:xfrm>
          <a:prstGeom prst="rect">
            <a:avLst/>
          </a:prstGeom>
          <a:noFill/>
          <a:ln w="9525">
            <a:noFill/>
            <a:miter lim="800000"/>
            <a:headEnd/>
            <a:tailEnd/>
          </a:ln>
          <a:effectLst/>
        </p:spPr>
        <p:txBody>
          <a:bodyPr vert="horz" wrap="square" lIns="121920" tIns="0" rIns="121920" bIns="0" numCol="1" anchor="b" anchorCtr="0" compatLnSpc="1">
            <a:prstTxWarp prst="textNoShape">
              <a:avLst/>
            </a:prstTxWarp>
          </a:bodyPr>
          <a:lstStyle>
            <a:defPPr>
              <a:defRPr lang="en-US"/>
            </a:defPPr>
            <a:lvl1pPr algn="l" rtl="0" fontAlgn="base">
              <a:spcBef>
                <a:spcPct val="0"/>
              </a:spcBef>
              <a:spcAft>
                <a:spcPct val="0"/>
              </a:spcAft>
              <a:defRPr sz="1600" kern="1200">
                <a:solidFill>
                  <a:schemeClr val="tx1"/>
                </a:solidFill>
                <a:latin typeface="Arial" pitchFamily="34" charset="0"/>
                <a:ea typeface="ＭＳ Ｐゴシック"/>
                <a:cs typeface="ＭＳ Ｐゴシック"/>
              </a:defRPr>
            </a:lvl1pPr>
            <a:lvl2pPr marL="609585" algn="l" rtl="0" fontAlgn="base">
              <a:spcBef>
                <a:spcPct val="0"/>
              </a:spcBef>
              <a:spcAft>
                <a:spcPct val="0"/>
              </a:spcAft>
              <a:defRPr sz="1600" kern="1200">
                <a:solidFill>
                  <a:schemeClr val="tx1"/>
                </a:solidFill>
                <a:latin typeface="Arial" pitchFamily="34" charset="0"/>
                <a:ea typeface="ＭＳ Ｐゴシック"/>
                <a:cs typeface="ＭＳ Ｐゴシック"/>
              </a:defRPr>
            </a:lvl2pPr>
            <a:lvl3pPr marL="1219170" algn="l" rtl="0" fontAlgn="base">
              <a:spcBef>
                <a:spcPct val="0"/>
              </a:spcBef>
              <a:spcAft>
                <a:spcPct val="0"/>
              </a:spcAft>
              <a:defRPr sz="1600" kern="1200">
                <a:solidFill>
                  <a:schemeClr val="tx1"/>
                </a:solidFill>
                <a:latin typeface="Arial" pitchFamily="34" charset="0"/>
                <a:ea typeface="ＭＳ Ｐゴシック"/>
                <a:cs typeface="ＭＳ Ｐゴシック"/>
              </a:defRPr>
            </a:lvl3pPr>
            <a:lvl4pPr marL="1828754" algn="l" rtl="0" fontAlgn="base">
              <a:spcBef>
                <a:spcPct val="0"/>
              </a:spcBef>
              <a:spcAft>
                <a:spcPct val="0"/>
              </a:spcAft>
              <a:defRPr sz="1600" kern="1200">
                <a:solidFill>
                  <a:schemeClr val="tx1"/>
                </a:solidFill>
                <a:latin typeface="Arial" pitchFamily="34" charset="0"/>
                <a:ea typeface="ＭＳ Ｐゴシック"/>
                <a:cs typeface="ＭＳ Ｐゴシック"/>
              </a:defRPr>
            </a:lvl4pPr>
            <a:lvl5pPr marL="2438339" algn="l" rtl="0" fontAlgn="base">
              <a:spcBef>
                <a:spcPct val="0"/>
              </a:spcBef>
              <a:spcAft>
                <a:spcPct val="0"/>
              </a:spcAft>
              <a:defRPr sz="1600" kern="1200">
                <a:solidFill>
                  <a:schemeClr val="tx1"/>
                </a:solidFill>
                <a:latin typeface="Arial" pitchFamily="34" charset="0"/>
                <a:ea typeface="ＭＳ Ｐゴシック"/>
                <a:cs typeface="ＭＳ Ｐゴシック"/>
              </a:defRPr>
            </a:lvl5pPr>
            <a:lvl6pPr marL="3047924" algn="l" defTabSz="1219170" rtl="0" eaLnBrk="1" latinLnBrk="0" hangingPunct="1">
              <a:defRPr sz="1600" kern="1200">
                <a:solidFill>
                  <a:schemeClr val="tx1"/>
                </a:solidFill>
                <a:latin typeface="Arial" pitchFamily="34" charset="0"/>
                <a:ea typeface="ＭＳ Ｐゴシック"/>
                <a:cs typeface="ＭＳ Ｐゴシック"/>
              </a:defRPr>
            </a:lvl6pPr>
            <a:lvl7pPr marL="3657509" algn="l" defTabSz="1219170" rtl="0" eaLnBrk="1" latinLnBrk="0" hangingPunct="1">
              <a:defRPr sz="1600" kern="1200">
                <a:solidFill>
                  <a:schemeClr val="tx1"/>
                </a:solidFill>
                <a:latin typeface="Arial" pitchFamily="34" charset="0"/>
                <a:ea typeface="ＭＳ Ｐゴシック"/>
                <a:cs typeface="ＭＳ Ｐゴシック"/>
              </a:defRPr>
            </a:lvl7pPr>
            <a:lvl8pPr marL="4267093" algn="l" defTabSz="1219170" rtl="0" eaLnBrk="1" latinLnBrk="0" hangingPunct="1">
              <a:defRPr sz="1600" kern="1200">
                <a:solidFill>
                  <a:schemeClr val="tx1"/>
                </a:solidFill>
                <a:latin typeface="Arial" pitchFamily="34" charset="0"/>
                <a:ea typeface="ＭＳ Ｐゴシック"/>
                <a:cs typeface="ＭＳ Ｐゴシック"/>
              </a:defRPr>
            </a:lvl8pPr>
            <a:lvl9pPr marL="4876678" algn="l" defTabSz="1219170" rtl="0" eaLnBrk="1" latinLnBrk="0" hangingPunct="1">
              <a:defRPr sz="1600" kern="1200">
                <a:solidFill>
                  <a:schemeClr val="tx1"/>
                </a:solidFill>
                <a:latin typeface="Arial" pitchFamily="34" charset="0"/>
                <a:ea typeface="ＭＳ Ｐゴシック"/>
                <a:cs typeface="ＭＳ Ｐゴシック"/>
              </a:defRPr>
            </a:lvl9pPr>
          </a:lstStyle>
          <a:p>
            <a:pPr algn="l">
              <a:defRPr/>
            </a:pPr>
            <a:r>
              <a:rPr lang="en-US" sz="1000" dirty="0">
                <a:solidFill>
                  <a:schemeClr val="bg2"/>
                </a:solidFill>
              </a:rPr>
              <a:t>For investment professional or institutional use only.</a:t>
            </a:r>
          </a:p>
        </p:txBody>
      </p:sp>
      <p:sp>
        <p:nvSpPr>
          <p:cNvPr id="41" name="object 2">
            <a:extLst>
              <a:ext uri="{FF2B5EF4-FFF2-40B4-BE49-F238E27FC236}">
                <a16:creationId xmlns:a16="http://schemas.microsoft.com/office/drawing/2014/main" id="{9DC5F240-2C1C-B992-6575-F5D4D33C75FD}"/>
              </a:ext>
            </a:extLst>
          </p:cNvPr>
          <p:cNvSpPr txBox="1">
            <a:spLocks/>
          </p:cNvSpPr>
          <p:nvPr/>
        </p:nvSpPr>
        <p:spPr>
          <a:xfrm>
            <a:off x="341177" y="290880"/>
            <a:ext cx="10995808" cy="443711"/>
          </a:xfrm>
          <a:prstGeom prst="rect">
            <a:avLst/>
          </a:prstGeom>
        </p:spPr>
        <p:txBody>
          <a:bodyPr vert="horz" wrap="square" lIns="0" tIns="12700" rIns="0" bIns="0" rtlCol="0" anchor="b">
            <a:sp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12700" algn="l">
              <a:lnSpc>
                <a:spcPct val="100000"/>
              </a:lnSpc>
              <a:spcBef>
                <a:spcPts val="100"/>
              </a:spcBef>
            </a:pPr>
            <a:r>
              <a:rPr lang="en-US" sz="2800" spc="-5" dirty="0"/>
              <a:t>What is price improvement and why does it matter?</a:t>
            </a:r>
            <a:endParaRPr lang="en-US" sz="2800" spc="-5" baseline="30000" dirty="0"/>
          </a:p>
        </p:txBody>
      </p:sp>
      <p:graphicFrame>
        <p:nvGraphicFramePr>
          <p:cNvPr id="4" name="Table 3">
            <a:extLst>
              <a:ext uri="{FF2B5EF4-FFF2-40B4-BE49-F238E27FC236}">
                <a16:creationId xmlns:a16="http://schemas.microsoft.com/office/drawing/2014/main" id="{CD74CCB7-0922-08E7-6705-7DF5B50461DF}"/>
              </a:ext>
            </a:extLst>
          </p:cNvPr>
          <p:cNvGraphicFramePr>
            <a:graphicFrameLocks noGrp="1"/>
          </p:cNvGraphicFramePr>
          <p:nvPr>
            <p:extLst>
              <p:ext uri="{D42A27DB-BD31-4B8C-83A1-F6EECF244321}">
                <p14:modId xmlns:p14="http://schemas.microsoft.com/office/powerpoint/2010/main" val="4283133215"/>
              </p:ext>
            </p:extLst>
          </p:nvPr>
        </p:nvGraphicFramePr>
        <p:xfrm>
          <a:off x="0" y="2106849"/>
          <a:ext cx="11878811" cy="2956113"/>
        </p:xfrm>
        <a:graphic>
          <a:graphicData uri="http://schemas.openxmlformats.org/drawingml/2006/table">
            <a:tbl>
              <a:tblPr firstRow="1" bandRow="1">
                <a:tableStyleId>{5C22544A-7EE6-4342-B048-85BDC9FD1C3A}</a:tableStyleId>
              </a:tblPr>
              <a:tblGrid>
                <a:gridCol w="625134">
                  <a:extLst>
                    <a:ext uri="{9D8B030D-6E8A-4147-A177-3AD203B41FA5}">
                      <a16:colId xmlns:a16="http://schemas.microsoft.com/office/drawing/2014/main" val="1159400110"/>
                    </a:ext>
                  </a:extLst>
                </a:gridCol>
                <a:gridCol w="173986">
                  <a:extLst>
                    <a:ext uri="{9D8B030D-6E8A-4147-A177-3AD203B41FA5}">
                      <a16:colId xmlns:a16="http://schemas.microsoft.com/office/drawing/2014/main" val="1007158203"/>
                    </a:ext>
                  </a:extLst>
                </a:gridCol>
                <a:gridCol w="1825018">
                  <a:extLst>
                    <a:ext uri="{9D8B030D-6E8A-4147-A177-3AD203B41FA5}">
                      <a16:colId xmlns:a16="http://schemas.microsoft.com/office/drawing/2014/main" val="8444531"/>
                    </a:ext>
                  </a:extLst>
                </a:gridCol>
                <a:gridCol w="9254673">
                  <a:extLst>
                    <a:ext uri="{9D8B030D-6E8A-4147-A177-3AD203B41FA5}">
                      <a16:colId xmlns:a16="http://schemas.microsoft.com/office/drawing/2014/main" val="4155622598"/>
                    </a:ext>
                  </a:extLst>
                </a:gridCol>
              </a:tblGrid>
              <a:tr h="640080">
                <a:tc>
                  <a:txBody>
                    <a:bodyPr/>
                    <a:lstStyle/>
                    <a:p>
                      <a:endParaRPr lang="en-US" sz="1200" dirty="0"/>
                    </a:p>
                  </a:txBody>
                  <a:tcPr anchor="ctr">
                    <a:lnL w="12700" cmpd="sng">
                      <a:noFill/>
                    </a:lnL>
                    <a:lnR w="9525" cap="flat" cmpd="sng" algn="ctr">
                      <a:noFill/>
                      <a:prstDash val="sysDot"/>
                      <a:round/>
                      <a:headEnd type="none" w="med" len="med"/>
                      <a:tailEnd type="none" w="med" len="med"/>
                    </a:lnR>
                    <a:lnT w="9525" cap="flat" cmpd="sng" algn="ctr">
                      <a:solidFill>
                        <a:schemeClr val="bg1">
                          <a:lumMod val="95000"/>
                        </a:schemeClr>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849078" rtl="0" eaLnBrk="1" fontAlgn="auto" latinLnBrk="0" hangingPunct="1">
                        <a:lnSpc>
                          <a:spcPct val="100000"/>
                        </a:lnSpc>
                        <a:spcBef>
                          <a:spcPts val="0"/>
                        </a:spcBef>
                        <a:spcAft>
                          <a:spcPts val="0"/>
                        </a:spcAft>
                        <a:buClrTx/>
                        <a:buSzTx/>
                        <a:buFontTx/>
                        <a:buNone/>
                        <a:tabLst/>
                        <a:defRPr/>
                      </a:pPr>
                      <a:endParaRPr lang="en-US" sz="200" b="1" dirty="0">
                        <a:solidFill>
                          <a:schemeClr val="accent1"/>
                        </a:solidFill>
                        <a:latin typeface="Arial" panose="020B0604020202020204" pitchFamily="34" charset="0"/>
                        <a:cs typeface="Arial" panose="020B0604020202020204" pitchFamily="34" charset="0"/>
                      </a:endParaRPr>
                    </a:p>
                  </a:txBody>
                  <a:tcPr marL="0" marR="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849078" rtl="0" eaLnBrk="1" fontAlgn="auto" latinLnBrk="0" hangingPunct="1">
                        <a:lnSpc>
                          <a:spcPct val="100000"/>
                        </a:lnSpc>
                        <a:spcBef>
                          <a:spcPts val="0"/>
                        </a:spcBef>
                        <a:spcAft>
                          <a:spcPts val="0"/>
                        </a:spcAft>
                        <a:buClrTx/>
                        <a:buSzTx/>
                        <a:buFontTx/>
                        <a:buNone/>
                        <a:tabLst/>
                        <a:defRPr/>
                      </a:pPr>
                      <a:r>
                        <a:rPr lang="en-US" sz="1100" b="1" dirty="0">
                          <a:solidFill>
                            <a:schemeClr val="accent1"/>
                          </a:solidFill>
                          <a:latin typeface="Arial" panose="020B0604020202020204" pitchFamily="34" charset="0"/>
                          <a:cs typeface="Arial" panose="020B0604020202020204" pitchFamily="34" charset="0"/>
                        </a:rPr>
                        <a:t>National Best Bid </a:t>
                      </a:r>
                    </a:p>
                    <a:p>
                      <a:pPr marL="0" marR="0" lvl="0" indent="0" algn="l" defTabSz="849078" rtl="0" eaLnBrk="1" fontAlgn="auto" latinLnBrk="0" hangingPunct="1">
                        <a:lnSpc>
                          <a:spcPct val="100000"/>
                        </a:lnSpc>
                        <a:spcBef>
                          <a:spcPts val="0"/>
                        </a:spcBef>
                        <a:spcAft>
                          <a:spcPts val="0"/>
                        </a:spcAft>
                        <a:buClrTx/>
                        <a:buSzTx/>
                        <a:buFontTx/>
                        <a:buNone/>
                        <a:tabLst/>
                        <a:defRPr/>
                      </a:pPr>
                      <a:r>
                        <a:rPr lang="en-US" sz="1100" b="1" dirty="0">
                          <a:solidFill>
                            <a:schemeClr val="accent1"/>
                          </a:solidFill>
                          <a:latin typeface="Arial" panose="020B0604020202020204" pitchFamily="34" charset="0"/>
                          <a:cs typeface="Arial" panose="020B0604020202020204" pitchFamily="34" charset="0"/>
                        </a:rPr>
                        <a:t>and Offer (NBBO)</a:t>
                      </a:r>
                    </a:p>
                  </a:txBody>
                  <a:tcPr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849078" rtl="0" eaLnBrk="1" fontAlgn="auto" latinLnBrk="0" hangingPunct="1">
                        <a:lnSpc>
                          <a:spcPct val="100000"/>
                        </a:lnSpc>
                        <a:spcBef>
                          <a:spcPts val="0"/>
                        </a:spcBef>
                        <a:spcAft>
                          <a:spcPts val="0"/>
                        </a:spcAft>
                        <a:buClrTx/>
                        <a:buSzTx/>
                        <a:buFontTx/>
                        <a:buNone/>
                        <a:tabLst/>
                        <a:defRPr/>
                      </a:pPr>
                      <a:r>
                        <a:rPr lang="en-US" sz="1000" b="0" i="0" dirty="0">
                          <a:solidFill>
                            <a:schemeClr val="tx1"/>
                          </a:solidFill>
                          <a:latin typeface="Arial" panose="020B0604020202020204" pitchFamily="34" charset="0"/>
                          <a:cs typeface="Arial" panose="020B0604020202020204" pitchFamily="34" charset="0"/>
                        </a:rPr>
                        <a:t>Investors seek the best available (highest) bid price and the best available (lowest) offer price when selling and buying securities. </a:t>
                      </a:r>
                    </a:p>
                    <a:p>
                      <a:pPr marL="0" marR="0" lvl="0" indent="0" algn="l" defTabSz="849078" rtl="0" eaLnBrk="1" fontAlgn="auto" latinLnBrk="0" hangingPunct="1">
                        <a:lnSpc>
                          <a:spcPct val="100000"/>
                        </a:lnSpc>
                        <a:spcBef>
                          <a:spcPts val="0"/>
                        </a:spcBef>
                        <a:spcAft>
                          <a:spcPts val="0"/>
                        </a:spcAft>
                        <a:buClrTx/>
                        <a:buSzTx/>
                        <a:buFontTx/>
                        <a:buNone/>
                        <a:tabLst/>
                        <a:defRPr/>
                      </a:pPr>
                      <a:r>
                        <a:rPr lang="en-US" sz="1000" b="0" i="0" dirty="0">
                          <a:solidFill>
                            <a:schemeClr val="tx1"/>
                          </a:solidFill>
                          <a:latin typeface="Arial" panose="020B0604020202020204" pitchFamily="34" charset="0"/>
                          <a:cs typeface="Arial" panose="020B0604020202020204" pitchFamily="34" charset="0"/>
                        </a:rPr>
                        <a:t>The NBBO is the best publicly quoted bid and ask prices for a particular security. </a:t>
                      </a:r>
                    </a:p>
                  </a:txBody>
                  <a:tcPr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1">
                          <a:lumMod val="95000"/>
                        </a:schemeClr>
                      </a:solidFill>
                      <a:prstDash val="solid"/>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57531493"/>
                  </a:ext>
                </a:extLst>
              </a:tr>
              <a:tr h="1127313">
                <a:tc>
                  <a:txBody>
                    <a:bodyPr/>
                    <a:lstStyle/>
                    <a:p>
                      <a:endParaRPr lang="en-US" sz="1100" dirty="0"/>
                    </a:p>
                  </a:txBody>
                  <a:tcPr>
                    <a:lnL w="12700" cmpd="sng">
                      <a:noFill/>
                    </a:lnL>
                    <a:lnR w="9525" cap="flat" cmpd="sng" algn="ctr">
                      <a:no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endParaRPr lang="en-US" sz="200" b="0" i="0" dirty="0">
                        <a:solidFill>
                          <a:srgbClr val="333F48"/>
                        </a:solidFill>
                      </a:endParaRPr>
                    </a:p>
                  </a:txBody>
                  <a:tcPr marL="0" marR="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849078" rtl="0" eaLnBrk="1" fontAlgn="auto" latinLnBrk="0" hangingPunct="1">
                        <a:lnSpc>
                          <a:spcPct val="100000"/>
                        </a:lnSpc>
                        <a:spcBef>
                          <a:spcPts val="0"/>
                        </a:spcBef>
                        <a:spcAft>
                          <a:spcPts val="0"/>
                        </a:spcAft>
                        <a:buClrTx/>
                        <a:buSzTx/>
                        <a:buFontTx/>
                        <a:buNone/>
                        <a:tabLst/>
                        <a:defRPr/>
                      </a:pPr>
                      <a:r>
                        <a:rPr lang="en-US" sz="1100" b="1" dirty="0">
                          <a:solidFill>
                            <a:srgbClr val="7A9B3D"/>
                          </a:solidFill>
                          <a:latin typeface="Arial" panose="020B0604020202020204" pitchFamily="34" charset="0"/>
                          <a:cs typeface="Arial" panose="020B0604020202020204" pitchFamily="34" charset="0"/>
                        </a:rPr>
                        <a:t>Price Improvement</a:t>
                      </a:r>
                    </a:p>
                  </a:txBody>
                  <a:tcPr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849078" rtl="0" eaLnBrk="1" fontAlgn="auto" latinLnBrk="0" hangingPunct="1">
                        <a:lnSpc>
                          <a:spcPct val="100000"/>
                        </a:lnSpc>
                        <a:spcBef>
                          <a:spcPts val="0"/>
                        </a:spcBef>
                        <a:spcAft>
                          <a:spcPts val="0"/>
                        </a:spcAft>
                        <a:buClrTx/>
                        <a:buSzTx/>
                        <a:buFontTx/>
                        <a:buNone/>
                        <a:tabLst/>
                        <a:defRPr/>
                      </a:pPr>
                      <a:r>
                        <a:rPr lang="en-US" sz="1000" b="0" i="0" dirty="0">
                          <a:solidFill>
                            <a:schemeClr val="tx1"/>
                          </a:solidFill>
                          <a:latin typeface="Arial" panose="020B0604020202020204" pitchFamily="34" charset="0"/>
                          <a:cs typeface="Arial" panose="020B0604020202020204" pitchFamily="34" charset="0"/>
                        </a:rPr>
                        <a:t>Price Improvement occurs when a trade is executed at a better price than the best quoted market price or NBBO.</a:t>
                      </a:r>
                      <a:endParaRPr lang="en-US" sz="1000" b="0" i="0" baseline="30000" dirty="0">
                        <a:solidFill>
                          <a:schemeClr val="tx1"/>
                        </a:solidFill>
                        <a:latin typeface="Arial" panose="020B0604020202020204" pitchFamily="34" charset="0"/>
                        <a:cs typeface="Arial" panose="020B0604020202020204" pitchFamily="34" charset="0"/>
                      </a:endParaRPr>
                    </a:p>
                    <a:p>
                      <a:pPr marL="0" marR="0" lvl="0" indent="0" algn="l" defTabSz="849078" rtl="0" eaLnBrk="1" fontAlgn="auto" latinLnBrk="0" hangingPunct="1">
                        <a:lnSpc>
                          <a:spcPct val="100000"/>
                        </a:lnSpc>
                        <a:spcBef>
                          <a:spcPts val="1200"/>
                        </a:spcBef>
                        <a:spcAft>
                          <a:spcPts val="0"/>
                        </a:spcAft>
                        <a:buClrTx/>
                        <a:buSzTx/>
                        <a:buFontTx/>
                        <a:buNone/>
                        <a:tabLst/>
                        <a:defRPr/>
                      </a:pPr>
                      <a:r>
                        <a:rPr lang="en-US" sz="800" b="1" i="0" dirty="0">
                          <a:solidFill>
                            <a:srgbClr val="7A9B3D"/>
                          </a:solidFill>
                          <a:latin typeface="Arial" panose="020B0604020202020204" pitchFamily="34" charset="0"/>
                          <a:cs typeface="Arial" panose="020B0604020202020204" pitchFamily="34" charset="0"/>
                        </a:rPr>
                        <a:t>WHY IT MATTERS</a:t>
                      </a:r>
                      <a:br>
                        <a:rPr lang="en-US" sz="1100" b="0" i="0" dirty="0">
                          <a:solidFill>
                            <a:srgbClr val="333F48"/>
                          </a:solidFill>
                          <a:latin typeface="Arial" panose="020B0604020202020204" pitchFamily="34" charset="0"/>
                          <a:cs typeface="Arial" panose="020B0604020202020204" pitchFamily="34" charset="0"/>
                        </a:rPr>
                      </a:br>
                      <a:r>
                        <a:rPr lang="en-US" sz="1000" b="0" i="0" dirty="0">
                          <a:solidFill>
                            <a:schemeClr val="tx1"/>
                          </a:solidFill>
                          <a:latin typeface="Arial" panose="020B0604020202020204" pitchFamily="34" charset="0"/>
                          <a:cs typeface="Arial" panose="020B0604020202020204" pitchFamily="34" charset="0"/>
                        </a:rPr>
                        <a:t>Fidelity’s execution practices saved investors $24.50 on average for a 1,000 share equity order, compared to</a:t>
                      </a:r>
                      <a:br>
                        <a:rPr lang="en-US" sz="1000" b="0" i="0" dirty="0">
                          <a:solidFill>
                            <a:schemeClr val="tx1"/>
                          </a:solidFill>
                          <a:latin typeface="Arial" panose="020B0604020202020204" pitchFamily="34" charset="0"/>
                          <a:cs typeface="Arial" panose="020B0604020202020204" pitchFamily="34" charset="0"/>
                        </a:rPr>
                      </a:br>
                      <a:r>
                        <a:rPr lang="en-US" sz="1000" b="0" i="0" dirty="0">
                          <a:solidFill>
                            <a:schemeClr val="tx1"/>
                          </a:solidFill>
                          <a:latin typeface="Arial" panose="020B0604020202020204" pitchFamily="34" charset="0"/>
                          <a:cs typeface="Arial" panose="020B0604020202020204" pitchFamily="34" charset="0"/>
                        </a:rPr>
                        <a:t>an industry average of $4.34. Across all channels, these practices have saved investors nearly $2.05 billion (inclusive of options activity)</a:t>
                      </a:r>
                      <a:r>
                        <a:rPr lang="en-US" sz="1000" b="0" i="0" baseline="30000" dirty="0">
                          <a:solidFill>
                            <a:schemeClr val="tx1"/>
                          </a:solidFill>
                          <a:latin typeface="Arial" panose="020B0604020202020204" pitchFamily="34" charset="0"/>
                          <a:cs typeface="Arial" panose="020B0604020202020204" pitchFamily="34" charset="0"/>
                        </a:rPr>
                        <a:t>1</a:t>
                      </a:r>
                      <a:r>
                        <a:rPr lang="en-US" sz="1000" b="0" i="0" dirty="0">
                          <a:solidFill>
                            <a:schemeClr val="tx1"/>
                          </a:solidFill>
                          <a:latin typeface="Arial" panose="020B0604020202020204" pitchFamily="34" charset="0"/>
                          <a:cs typeface="Arial" panose="020B0604020202020204" pitchFamily="34" charset="0"/>
                        </a:rPr>
                        <a:t>.</a:t>
                      </a:r>
                      <a:endParaRPr lang="en-US" sz="1100" b="0" i="0" dirty="0">
                        <a:solidFill>
                          <a:schemeClr val="tx1"/>
                        </a:solidFill>
                        <a:latin typeface="Arial" panose="020B0604020202020204" pitchFamily="34" charset="0"/>
                        <a:cs typeface="Arial" panose="020B0604020202020204" pitchFamily="34" charset="0"/>
                      </a:endParaRPr>
                    </a:p>
                  </a:txBody>
                  <a:tcPr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184753650"/>
                  </a:ext>
                </a:extLst>
              </a:tr>
              <a:tr h="1188720">
                <a:tc>
                  <a:txBody>
                    <a:bodyPr/>
                    <a:lstStyle/>
                    <a:p>
                      <a:endParaRPr lang="en-US" sz="1100" dirty="0"/>
                    </a:p>
                  </a:txBody>
                  <a:tcPr>
                    <a:lnL w="12700" cmpd="sng">
                      <a:noFill/>
                    </a:lnL>
                    <a:lnR w="9525" cap="flat" cmpd="sng" algn="ctr">
                      <a:noFill/>
                      <a:prstDash val="sysDot"/>
                      <a:round/>
                      <a:headEnd type="none" w="med" len="med"/>
                      <a:tailEnd type="none" w="med" len="med"/>
                    </a:lnR>
                    <a:lnT w="12700" cmpd="sng">
                      <a:noFill/>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849078" rtl="0" eaLnBrk="1" fontAlgn="auto" latinLnBrk="0" hangingPunct="1">
                        <a:lnSpc>
                          <a:spcPct val="100000"/>
                        </a:lnSpc>
                        <a:spcBef>
                          <a:spcPts val="0"/>
                        </a:spcBef>
                        <a:spcAft>
                          <a:spcPts val="0"/>
                        </a:spcAft>
                        <a:buClrTx/>
                        <a:buSzTx/>
                        <a:buFontTx/>
                        <a:buNone/>
                        <a:tabLst/>
                        <a:defRPr/>
                      </a:pPr>
                      <a:endParaRPr lang="en-US" sz="200" b="1" spc="5" dirty="0">
                        <a:solidFill>
                          <a:srgbClr val="768692"/>
                        </a:solidFill>
                        <a:latin typeface="Arial" panose="020B0604020202020204" pitchFamily="34" charset="0"/>
                        <a:cs typeface="Arial" panose="020B0604020202020204" pitchFamily="34" charset="0"/>
                      </a:endParaRPr>
                    </a:p>
                  </a:txBody>
                  <a:tcPr marL="0" marR="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849078" rtl="0" eaLnBrk="1" fontAlgn="auto" latinLnBrk="0" hangingPunct="1">
                        <a:lnSpc>
                          <a:spcPct val="100000"/>
                        </a:lnSpc>
                        <a:spcBef>
                          <a:spcPts val="0"/>
                        </a:spcBef>
                        <a:spcAft>
                          <a:spcPts val="0"/>
                        </a:spcAft>
                        <a:buClrTx/>
                        <a:buSzTx/>
                        <a:buFontTx/>
                        <a:buNone/>
                        <a:tabLst/>
                        <a:defRPr/>
                      </a:pPr>
                      <a:r>
                        <a:rPr lang="en-US" sz="1100" b="1" dirty="0">
                          <a:solidFill>
                            <a:srgbClr val="768692"/>
                          </a:solidFill>
                          <a:latin typeface="Arial" panose="020B0604020202020204" pitchFamily="34" charset="0"/>
                          <a:cs typeface="Arial" panose="020B0604020202020204" pitchFamily="34" charset="0"/>
                        </a:rPr>
                        <a:t>Payment for Order Flow (PFOF)</a:t>
                      </a:r>
                    </a:p>
                  </a:txBody>
                  <a:tcPr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849078" rtl="0" eaLnBrk="1" fontAlgn="auto" latinLnBrk="0" hangingPunct="1">
                        <a:lnSpc>
                          <a:spcPct val="100000"/>
                        </a:lnSpc>
                        <a:spcBef>
                          <a:spcPts val="0"/>
                        </a:spcBef>
                        <a:spcAft>
                          <a:spcPts val="0"/>
                        </a:spcAft>
                        <a:buClrTx/>
                        <a:buSzTx/>
                        <a:buFontTx/>
                        <a:buNone/>
                        <a:tabLst/>
                        <a:defRPr/>
                      </a:pPr>
                      <a:r>
                        <a:rPr lang="en-US" sz="1000" b="0" i="0" dirty="0">
                          <a:solidFill>
                            <a:schemeClr val="tx1"/>
                          </a:solidFill>
                          <a:latin typeface="Arial" panose="020B0604020202020204" pitchFamily="34" charset="0"/>
                          <a:cs typeface="Arial" panose="020B0604020202020204" pitchFamily="34" charset="0"/>
                        </a:rPr>
                        <a:t>The compensation a broker-dealer receives for directing orders to market makers for execution. </a:t>
                      </a:r>
                    </a:p>
                    <a:p>
                      <a:pPr marL="0" marR="0" lvl="0" indent="0" algn="l" defTabSz="849078" rtl="0" eaLnBrk="1" fontAlgn="auto" latinLnBrk="0" hangingPunct="1">
                        <a:lnSpc>
                          <a:spcPct val="100000"/>
                        </a:lnSpc>
                        <a:spcBef>
                          <a:spcPts val="0"/>
                        </a:spcBef>
                        <a:spcAft>
                          <a:spcPts val="0"/>
                        </a:spcAft>
                        <a:buClrTx/>
                        <a:buSzTx/>
                        <a:buFontTx/>
                        <a:buNone/>
                        <a:tabLst/>
                        <a:defRPr/>
                      </a:pPr>
                      <a:endParaRPr lang="en-US" sz="1000" b="0" i="0" dirty="0">
                        <a:solidFill>
                          <a:schemeClr val="bg2"/>
                        </a:solidFill>
                        <a:latin typeface="Arial" panose="020B0604020202020204" pitchFamily="34" charset="0"/>
                        <a:cs typeface="Arial" panose="020B0604020202020204" pitchFamily="34" charset="0"/>
                      </a:endParaRPr>
                    </a:p>
                    <a:p>
                      <a:pPr marL="0" marR="0" lvl="0" indent="0" algn="l" defTabSz="849078" rtl="0" eaLnBrk="1" fontAlgn="auto" latinLnBrk="0" hangingPunct="1">
                        <a:lnSpc>
                          <a:spcPct val="100000"/>
                        </a:lnSpc>
                        <a:spcBef>
                          <a:spcPts val="0"/>
                        </a:spcBef>
                        <a:spcAft>
                          <a:spcPts val="0"/>
                        </a:spcAft>
                        <a:buClrTx/>
                        <a:buSzTx/>
                        <a:buFontTx/>
                        <a:buNone/>
                        <a:tabLst/>
                        <a:defRPr/>
                      </a:pPr>
                      <a:r>
                        <a:rPr lang="en-US" sz="800" b="1" i="0" dirty="0">
                          <a:solidFill>
                            <a:srgbClr val="768692"/>
                          </a:solidFill>
                          <a:latin typeface="Arial" panose="020B0604020202020204" pitchFamily="34" charset="0"/>
                          <a:cs typeface="Arial" panose="020B0604020202020204" pitchFamily="34" charset="0"/>
                        </a:rPr>
                        <a:t>WHY IT MATTERS</a:t>
                      </a:r>
                      <a:br>
                        <a:rPr lang="en-US" sz="1100" b="0" i="0" dirty="0">
                          <a:solidFill>
                            <a:srgbClr val="333F48"/>
                          </a:solidFill>
                          <a:latin typeface="Arial" panose="020B0604020202020204" pitchFamily="34" charset="0"/>
                          <a:cs typeface="Arial" panose="020B0604020202020204" pitchFamily="34" charset="0"/>
                        </a:rPr>
                      </a:br>
                      <a:r>
                        <a:rPr lang="en-US" sz="1000" b="0" i="0" dirty="0">
                          <a:solidFill>
                            <a:schemeClr val="tx1"/>
                          </a:solidFill>
                          <a:latin typeface="Arial" panose="020B0604020202020204" pitchFamily="34" charset="0"/>
                          <a:cs typeface="Arial" panose="020B0604020202020204" pitchFamily="34" charset="0"/>
                        </a:rPr>
                        <a:t>Unlike some other broker-dealers, Fidelity does not seek compensation from market makers in exchange for routing them marketable equity and ETF order flow.</a:t>
                      </a:r>
                    </a:p>
                  </a:txBody>
                  <a:tcPr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586266656"/>
                  </a:ext>
                </a:extLst>
              </a:tr>
            </a:tbl>
          </a:graphicData>
        </a:graphic>
      </p:graphicFrame>
      <p:cxnSp>
        <p:nvCxnSpPr>
          <p:cNvPr id="5" name="Straight Connector 4">
            <a:extLst>
              <a:ext uri="{FF2B5EF4-FFF2-40B4-BE49-F238E27FC236}">
                <a16:creationId xmlns:a16="http://schemas.microsoft.com/office/drawing/2014/main" id="{3D4B6C5A-8DA2-C350-230A-B7EC2FF1FA55}"/>
              </a:ext>
            </a:extLst>
          </p:cNvPr>
          <p:cNvCxnSpPr>
            <a:cxnSpLocks/>
          </p:cNvCxnSpPr>
          <p:nvPr/>
        </p:nvCxnSpPr>
        <p:spPr bwMode="auto">
          <a:xfrm rot="16200000">
            <a:off x="402207" y="2427716"/>
            <a:ext cx="457200" cy="0"/>
          </a:xfrm>
          <a:prstGeom prst="line">
            <a:avLst/>
          </a:prstGeom>
          <a:solidFill>
            <a:schemeClr val="hlink"/>
          </a:solidFill>
          <a:ln w="50800" cap="flat" cmpd="sng" algn="ctr">
            <a:solidFill>
              <a:srgbClr val="298FC2"/>
            </a:solidFill>
            <a:prstDash val="solid"/>
            <a:round/>
            <a:headEnd type="none" w="med" len="med"/>
            <a:tailEnd type="none" w="med" len="med"/>
          </a:ln>
          <a:effectLst/>
        </p:spPr>
      </p:cxnSp>
      <p:cxnSp>
        <p:nvCxnSpPr>
          <p:cNvPr id="6" name="Straight Connector 5">
            <a:extLst>
              <a:ext uri="{FF2B5EF4-FFF2-40B4-BE49-F238E27FC236}">
                <a16:creationId xmlns:a16="http://schemas.microsoft.com/office/drawing/2014/main" id="{A9B0A4DA-8FFD-9D5F-EA65-A434182B386D}"/>
              </a:ext>
            </a:extLst>
          </p:cNvPr>
          <p:cNvCxnSpPr>
            <a:cxnSpLocks/>
          </p:cNvCxnSpPr>
          <p:nvPr/>
        </p:nvCxnSpPr>
        <p:spPr bwMode="auto">
          <a:xfrm rot="16200000">
            <a:off x="402207" y="3332370"/>
            <a:ext cx="457200" cy="0"/>
          </a:xfrm>
          <a:prstGeom prst="line">
            <a:avLst/>
          </a:prstGeom>
          <a:solidFill>
            <a:schemeClr val="hlink"/>
          </a:solidFill>
          <a:ln w="50800" cap="flat" cmpd="sng" algn="ctr">
            <a:solidFill>
              <a:srgbClr val="7A9B3D"/>
            </a:solidFill>
            <a:prstDash val="solid"/>
            <a:round/>
            <a:headEnd type="none" w="med" len="med"/>
            <a:tailEnd type="none" w="med" len="med"/>
          </a:ln>
          <a:effectLst/>
        </p:spPr>
      </p:cxnSp>
      <p:cxnSp>
        <p:nvCxnSpPr>
          <p:cNvPr id="8" name="Straight Connector 7">
            <a:extLst>
              <a:ext uri="{FF2B5EF4-FFF2-40B4-BE49-F238E27FC236}">
                <a16:creationId xmlns:a16="http://schemas.microsoft.com/office/drawing/2014/main" id="{86FBEFD3-88D1-5428-1ABD-50B5B0CB237F}"/>
              </a:ext>
            </a:extLst>
          </p:cNvPr>
          <p:cNvCxnSpPr>
            <a:cxnSpLocks/>
          </p:cNvCxnSpPr>
          <p:nvPr/>
        </p:nvCxnSpPr>
        <p:spPr bwMode="auto">
          <a:xfrm rot="16200000">
            <a:off x="402207" y="4528785"/>
            <a:ext cx="457200" cy="0"/>
          </a:xfrm>
          <a:prstGeom prst="line">
            <a:avLst/>
          </a:prstGeom>
          <a:solidFill>
            <a:schemeClr val="hlink"/>
          </a:solidFill>
          <a:ln w="50800" cap="flat" cmpd="sng" algn="ctr">
            <a:solidFill>
              <a:srgbClr val="768692"/>
            </a:solidFill>
            <a:prstDash val="solid"/>
            <a:round/>
            <a:headEnd type="none" w="med" len="med"/>
            <a:tailEnd type="none" w="med" len="med"/>
          </a:ln>
          <a:effectLst/>
        </p:spPr>
      </p:cxnSp>
      <p:sp>
        <p:nvSpPr>
          <p:cNvPr id="12" name="TextBox 11">
            <a:extLst>
              <a:ext uri="{FF2B5EF4-FFF2-40B4-BE49-F238E27FC236}">
                <a16:creationId xmlns:a16="http://schemas.microsoft.com/office/drawing/2014/main" id="{E6875CD0-5815-7A40-298E-DACE1379272B}"/>
              </a:ext>
            </a:extLst>
          </p:cNvPr>
          <p:cNvSpPr txBox="1"/>
          <p:nvPr/>
        </p:nvSpPr>
        <p:spPr>
          <a:xfrm>
            <a:off x="341177" y="1676836"/>
            <a:ext cx="10472232" cy="307777"/>
          </a:xfrm>
          <a:prstGeom prst="rect">
            <a:avLst/>
          </a:prstGeom>
          <a:noFill/>
        </p:spPr>
        <p:txBody>
          <a:bodyPr wrap="square" rtlCol="0">
            <a:spAutoFit/>
          </a:bodyPr>
          <a:lstStyle/>
          <a:p>
            <a:pPr>
              <a:spcAft>
                <a:spcPts val="600"/>
              </a:spcAft>
            </a:pPr>
            <a:r>
              <a:rPr lang="en-US" sz="1400" b="1" dirty="0">
                <a:solidFill>
                  <a:schemeClr val="bg2"/>
                </a:solidFill>
                <a:latin typeface="+mj-lt"/>
              </a:rPr>
              <a:t>How does price improvement translate into savings for your clients? Let’s start with some definitions.</a:t>
            </a:r>
          </a:p>
        </p:txBody>
      </p:sp>
      <p:graphicFrame>
        <p:nvGraphicFramePr>
          <p:cNvPr id="13" name="Table 25">
            <a:extLst>
              <a:ext uri="{FF2B5EF4-FFF2-40B4-BE49-F238E27FC236}">
                <a16:creationId xmlns:a16="http://schemas.microsoft.com/office/drawing/2014/main" id="{66FA985B-24C2-9F79-4E49-B62DEC8EE791}"/>
              </a:ext>
            </a:extLst>
          </p:cNvPr>
          <p:cNvGraphicFramePr>
            <a:graphicFrameLocks noGrp="1"/>
          </p:cNvGraphicFramePr>
          <p:nvPr>
            <p:extLst>
              <p:ext uri="{D42A27DB-BD31-4B8C-83A1-F6EECF244321}">
                <p14:modId xmlns:p14="http://schemas.microsoft.com/office/powerpoint/2010/main" val="1861552054"/>
              </p:ext>
            </p:extLst>
          </p:nvPr>
        </p:nvGraphicFramePr>
        <p:xfrm>
          <a:off x="630807" y="5200961"/>
          <a:ext cx="11081527" cy="774218"/>
        </p:xfrm>
        <a:graphic>
          <a:graphicData uri="http://schemas.openxmlformats.org/drawingml/2006/table">
            <a:tbl>
              <a:tblPr firstRow="1" bandRow="1">
                <a:tableStyleId>{5C22544A-7EE6-4342-B048-85BDC9FD1C3A}</a:tableStyleId>
              </a:tblPr>
              <a:tblGrid>
                <a:gridCol w="2331661">
                  <a:extLst>
                    <a:ext uri="{9D8B030D-6E8A-4147-A177-3AD203B41FA5}">
                      <a16:colId xmlns:a16="http://schemas.microsoft.com/office/drawing/2014/main" val="2456288320"/>
                    </a:ext>
                  </a:extLst>
                </a:gridCol>
                <a:gridCol w="2916622">
                  <a:extLst>
                    <a:ext uri="{9D8B030D-6E8A-4147-A177-3AD203B41FA5}">
                      <a16:colId xmlns:a16="http://schemas.microsoft.com/office/drawing/2014/main" val="4158965706"/>
                    </a:ext>
                  </a:extLst>
                </a:gridCol>
                <a:gridCol w="2916622">
                  <a:extLst>
                    <a:ext uri="{9D8B030D-6E8A-4147-A177-3AD203B41FA5}">
                      <a16:colId xmlns:a16="http://schemas.microsoft.com/office/drawing/2014/main" val="3089898607"/>
                    </a:ext>
                  </a:extLst>
                </a:gridCol>
                <a:gridCol w="2916622">
                  <a:extLst>
                    <a:ext uri="{9D8B030D-6E8A-4147-A177-3AD203B41FA5}">
                      <a16:colId xmlns:a16="http://schemas.microsoft.com/office/drawing/2014/main" val="606605197"/>
                    </a:ext>
                  </a:extLst>
                </a:gridCol>
              </a:tblGrid>
              <a:tr h="7742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solidFill>
                            <a:schemeClr val="bg2"/>
                          </a:solidFill>
                          <a:latin typeface="+mj-lt"/>
                          <a:ea typeface="Calibri" panose="020F0502020204030204" pitchFamily="34" charset="0"/>
                        </a:rPr>
                        <a:t>Aligning our interests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solidFill>
                            <a:schemeClr val="bg2"/>
                          </a:solidFill>
                          <a:latin typeface="+mj-lt"/>
                          <a:ea typeface="Calibri" panose="020F0502020204030204" pitchFamily="34" charset="0"/>
                        </a:rPr>
                        <a:t>with our clients </a:t>
                      </a:r>
                      <a:endParaRPr lang="en-US" sz="1100" b="1" dirty="0">
                        <a:solidFill>
                          <a:schemeClr val="bg2"/>
                        </a:solidFill>
                        <a:latin typeface="+mj-lt"/>
                      </a:endParaRPr>
                    </a:p>
                  </a:txBody>
                  <a:tcPr anchor="ctr">
                    <a:lnL w="76200" cap="flat" cmpd="sng" algn="ctr">
                      <a:solidFill>
                        <a:srgbClr val="EAEAEA"/>
                      </a:solidFill>
                      <a:prstDash val="solid"/>
                      <a:round/>
                      <a:headEnd type="none" w="med" len="med"/>
                      <a:tailEnd type="none" w="med" len="med"/>
                    </a:lnL>
                    <a:lnR w="76200" cap="flat" cmpd="sng" algn="ctr">
                      <a:solidFill>
                        <a:srgbClr val="EAEAEA"/>
                      </a:solidFill>
                      <a:prstDash val="solid"/>
                      <a:round/>
                      <a:headEnd type="none" w="med" len="med"/>
                      <a:tailEnd type="none" w="med" len="med"/>
                    </a:lnR>
                    <a:lnT w="76200" cap="flat" cmpd="sng" algn="ctr">
                      <a:solidFill>
                        <a:srgbClr val="EAEAEA"/>
                      </a:solidFill>
                      <a:prstDash val="solid"/>
                      <a:round/>
                      <a:headEnd type="none" w="med" len="med"/>
                      <a:tailEnd type="none" w="med" len="med"/>
                    </a:lnT>
                    <a:lnB w="76200" cap="flat" cmpd="sng" algn="ctr">
                      <a:solidFill>
                        <a:srgbClr val="EAEAEA"/>
                      </a:solid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0" kern="1200" dirty="0">
                          <a:solidFill>
                            <a:schemeClr val="bg2"/>
                          </a:solidFill>
                          <a:latin typeface="+mn-lt"/>
                          <a:ea typeface="Times New Roman" panose="02020603050405020304" pitchFamily="18" charset="0"/>
                          <a:cs typeface="+mn-cs"/>
                        </a:rPr>
                        <a:t>Fidelity has been recognized as </a:t>
                      </a:r>
                      <a:r>
                        <a:rPr lang="en-US" sz="1050" b="1" kern="1200" dirty="0">
                          <a:solidFill>
                            <a:srgbClr val="7A9B3D"/>
                          </a:solidFill>
                          <a:latin typeface="+mn-lt"/>
                          <a:ea typeface="Times New Roman" panose="02020603050405020304" pitchFamily="18" charset="0"/>
                          <a:cs typeface="+mn-cs"/>
                        </a:rPr>
                        <a:t>a leader in execution quality, </a:t>
                      </a:r>
                      <a:r>
                        <a:rPr lang="en-US" sz="1050" b="0" kern="1200" dirty="0">
                          <a:solidFill>
                            <a:schemeClr val="bg2"/>
                          </a:solidFill>
                          <a:latin typeface="+mn-lt"/>
                          <a:ea typeface="Times New Roman" panose="02020603050405020304" pitchFamily="18" charset="0"/>
                          <a:cs typeface="+mn-cs"/>
                        </a:rPr>
                        <a:t>most recently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0" kern="1200" dirty="0">
                          <a:solidFill>
                            <a:schemeClr val="bg2"/>
                          </a:solidFill>
                          <a:latin typeface="+mn-lt"/>
                          <a:ea typeface="Times New Roman" panose="02020603050405020304" pitchFamily="18" charset="0"/>
                          <a:cs typeface="+mn-cs"/>
                        </a:rPr>
                        <a:t>by</a:t>
                      </a:r>
                      <a:r>
                        <a:rPr lang="en-US" sz="1050" b="0" kern="1200" dirty="0">
                          <a:solidFill>
                            <a:srgbClr val="333F48"/>
                          </a:solidFill>
                          <a:latin typeface="+mn-lt"/>
                          <a:ea typeface="Times New Roman" panose="02020603050405020304" pitchFamily="18" charset="0"/>
                          <a:cs typeface="+mn-cs"/>
                        </a:rPr>
                        <a:t> </a:t>
                      </a:r>
                      <a:r>
                        <a:rPr lang="en-US" sz="1050" b="0" kern="1200" dirty="0">
                          <a:solidFill>
                            <a:srgbClr val="333F48"/>
                          </a:solidFill>
                          <a:latin typeface="+mn-lt"/>
                          <a:ea typeface="Times New Roman" panose="02020603050405020304" pitchFamily="18" charset="0"/>
                          <a:cs typeface="+mn-cs"/>
                          <a:hlinkClick r:id="rId3"/>
                        </a:rPr>
                        <a:t>Stockbrokers.com</a:t>
                      </a:r>
                      <a:r>
                        <a:rPr lang="en-US" sz="1050" b="0" kern="1200" dirty="0">
                          <a:solidFill>
                            <a:srgbClr val="333F48"/>
                          </a:solidFill>
                          <a:latin typeface="+mn-lt"/>
                          <a:ea typeface="Times New Roman" panose="02020603050405020304" pitchFamily="18" charset="0"/>
                          <a:cs typeface="+mn-cs"/>
                        </a:rPr>
                        <a:t>. </a:t>
                      </a:r>
                    </a:p>
                  </a:txBody>
                  <a:tcPr anchor="ctr">
                    <a:lnL w="76200" cap="flat" cmpd="sng" algn="ctr">
                      <a:solidFill>
                        <a:srgbClr val="EAEAEA"/>
                      </a:solidFill>
                      <a:prstDash val="solid"/>
                      <a:round/>
                      <a:headEnd type="none" w="med" len="med"/>
                      <a:tailEnd type="none" w="med" len="med"/>
                    </a:lnL>
                    <a:lnR w="76200" cap="flat" cmpd="sng" algn="ctr">
                      <a:solidFill>
                        <a:srgbClr val="EAEAEA"/>
                      </a:solidFill>
                      <a:prstDash val="solid"/>
                      <a:round/>
                      <a:headEnd type="none" w="med" len="med"/>
                      <a:tailEnd type="none" w="med" len="med"/>
                    </a:lnR>
                    <a:lnT w="76200" cap="flat" cmpd="sng" algn="ctr">
                      <a:solidFill>
                        <a:srgbClr val="EAEAEA"/>
                      </a:solidFill>
                      <a:prstDash val="solid"/>
                      <a:round/>
                      <a:headEnd type="none" w="med" len="med"/>
                      <a:tailEnd type="none" w="med" len="med"/>
                    </a:lnT>
                    <a:lnB w="76200" cap="flat" cmpd="sng" algn="ctr">
                      <a:solidFill>
                        <a:srgbClr val="EAEAE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0" kern="1200" dirty="0">
                          <a:solidFill>
                            <a:schemeClr val="bg2"/>
                          </a:solidFill>
                          <a:latin typeface="+mn-lt"/>
                          <a:ea typeface="Times New Roman" panose="02020603050405020304" pitchFamily="18" charset="0"/>
                          <a:cs typeface="+mn-cs"/>
                        </a:rPr>
                        <a:t>Fidelity</a:t>
                      </a:r>
                      <a:r>
                        <a:rPr lang="en-US" sz="1050" b="0" kern="1200" dirty="0">
                          <a:solidFill>
                            <a:srgbClr val="333F48"/>
                          </a:solidFill>
                          <a:latin typeface="+mn-lt"/>
                          <a:ea typeface="Times New Roman" panose="02020603050405020304" pitchFamily="18" charset="0"/>
                          <a:cs typeface="+mn-cs"/>
                        </a:rPr>
                        <a:t> </a:t>
                      </a:r>
                      <a:r>
                        <a:rPr lang="en-US" sz="1050" b="1" kern="1200" dirty="0">
                          <a:solidFill>
                            <a:schemeClr val="accent3"/>
                          </a:solidFill>
                          <a:latin typeface="+mn-lt"/>
                          <a:ea typeface="Times New Roman" panose="02020603050405020304" pitchFamily="18" charset="0"/>
                          <a:cs typeface="+mn-cs"/>
                        </a:rPr>
                        <a:t>provides transparency,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1" kern="1200" dirty="0">
                          <a:solidFill>
                            <a:schemeClr val="accent3"/>
                          </a:solidFill>
                          <a:latin typeface="+mn-lt"/>
                          <a:ea typeface="Times New Roman" panose="02020603050405020304" pitchFamily="18" charset="0"/>
                          <a:cs typeface="+mn-cs"/>
                        </a:rPr>
                        <a:t>enabling investors to see</a:t>
                      </a:r>
                      <a:br>
                        <a:rPr lang="en-US" sz="1050" b="1" kern="1200" dirty="0">
                          <a:solidFill>
                            <a:schemeClr val="accent3"/>
                          </a:solidFill>
                          <a:latin typeface="+mn-lt"/>
                          <a:ea typeface="Times New Roman" panose="02020603050405020304" pitchFamily="18" charset="0"/>
                          <a:cs typeface="+mn-cs"/>
                        </a:rPr>
                      </a:br>
                      <a:r>
                        <a:rPr lang="en-US" sz="1050" b="1" kern="1200" dirty="0">
                          <a:solidFill>
                            <a:schemeClr val="accent3"/>
                          </a:solidFill>
                          <a:latin typeface="+mn-lt"/>
                          <a:ea typeface="Times New Roman" panose="02020603050405020304" pitchFamily="18" charset="0"/>
                          <a:cs typeface="+mn-cs"/>
                        </a:rPr>
                        <a:t>their savings </a:t>
                      </a:r>
                      <a:r>
                        <a:rPr lang="en-US" sz="1050" b="0" kern="1200" dirty="0">
                          <a:solidFill>
                            <a:schemeClr val="bg2"/>
                          </a:solidFill>
                          <a:latin typeface="+mn-lt"/>
                          <a:ea typeface="Times New Roman" panose="02020603050405020304" pitchFamily="18" charset="0"/>
                          <a:cs typeface="+mn-cs"/>
                        </a:rPr>
                        <a:t>on any individual</a:t>
                      </a:r>
                      <a:br>
                        <a:rPr lang="en-US" sz="1050" b="0" kern="1200" dirty="0">
                          <a:solidFill>
                            <a:schemeClr val="bg2"/>
                          </a:solidFill>
                          <a:latin typeface="+mn-lt"/>
                          <a:ea typeface="Times New Roman" panose="02020603050405020304" pitchFamily="18" charset="0"/>
                          <a:cs typeface="+mn-cs"/>
                        </a:rPr>
                      </a:br>
                      <a:r>
                        <a:rPr lang="en-US" sz="1050" b="0" kern="1200" dirty="0">
                          <a:solidFill>
                            <a:schemeClr val="bg2"/>
                          </a:solidFill>
                          <a:latin typeface="+mn-lt"/>
                          <a:ea typeface="Times New Roman" panose="02020603050405020304" pitchFamily="18" charset="0"/>
                          <a:cs typeface="+mn-cs"/>
                        </a:rPr>
                        <a:t>order or over a period of time.</a:t>
                      </a:r>
                    </a:p>
                  </a:txBody>
                  <a:tcPr anchor="ctr">
                    <a:lnL w="76200" cap="flat" cmpd="sng" algn="ctr">
                      <a:solidFill>
                        <a:srgbClr val="EAEAEA"/>
                      </a:solidFill>
                      <a:prstDash val="solid"/>
                      <a:round/>
                      <a:headEnd type="none" w="med" len="med"/>
                      <a:tailEnd type="none" w="med" len="med"/>
                    </a:lnL>
                    <a:lnR w="76200" cap="flat" cmpd="sng" algn="ctr">
                      <a:solidFill>
                        <a:srgbClr val="EAEAEA"/>
                      </a:solidFill>
                      <a:prstDash val="solid"/>
                      <a:round/>
                      <a:headEnd type="none" w="med" len="med"/>
                      <a:tailEnd type="none" w="med" len="med"/>
                    </a:lnR>
                    <a:lnT w="76200" cap="flat" cmpd="sng" algn="ctr">
                      <a:solidFill>
                        <a:srgbClr val="EAEAEA"/>
                      </a:solidFill>
                      <a:prstDash val="solid"/>
                      <a:round/>
                      <a:headEnd type="none" w="med" len="med"/>
                      <a:tailEnd type="none" w="med" len="med"/>
                    </a:lnT>
                    <a:lnB w="76200" cap="flat" cmpd="sng" algn="ctr">
                      <a:solidFill>
                        <a:srgbClr val="EAEAE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0" kern="1200" dirty="0">
                          <a:solidFill>
                            <a:schemeClr val="bg2"/>
                          </a:solidFill>
                          <a:latin typeface="+mn-lt"/>
                          <a:ea typeface="Times New Roman" panose="02020603050405020304" pitchFamily="18" charset="0"/>
                          <a:cs typeface="+mn-cs"/>
                        </a:rPr>
                        <a:t>Fidelity does not seek </a:t>
                      </a:r>
                      <a:r>
                        <a:rPr lang="en-US" sz="1050" b="1" kern="1200" dirty="0">
                          <a:solidFill>
                            <a:srgbClr val="7A9B3D"/>
                          </a:solidFill>
                          <a:latin typeface="+mn-lt"/>
                          <a:ea typeface="Times New Roman" panose="02020603050405020304" pitchFamily="18" charset="0"/>
                          <a:cs typeface="+mn-cs"/>
                        </a:rPr>
                        <a:t>equity payment-for-order-flow </a:t>
                      </a:r>
                      <a:r>
                        <a:rPr lang="en-US" sz="1050" b="0" kern="1200" dirty="0">
                          <a:solidFill>
                            <a:schemeClr val="bg2"/>
                          </a:solidFill>
                          <a:latin typeface="+mn-lt"/>
                          <a:ea typeface="Times New Roman" panose="02020603050405020304" pitchFamily="18" charset="0"/>
                          <a:cs typeface="+mn-cs"/>
                        </a:rPr>
                        <a:t>from brokers.</a:t>
                      </a:r>
                      <a:endParaRPr lang="en-US" sz="1050" b="0" kern="1200" dirty="0">
                        <a:solidFill>
                          <a:schemeClr val="bg2"/>
                        </a:solidFill>
                        <a:effectLst/>
                        <a:latin typeface="+mn-lt"/>
                        <a:ea typeface="Calibri" panose="020F0502020204030204" pitchFamily="34" charset="0"/>
                        <a:cs typeface="+mn-cs"/>
                      </a:endParaRPr>
                    </a:p>
                  </a:txBody>
                  <a:tcPr anchor="ctr">
                    <a:lnL w="76200" cap="flat" cmpd="sng" algn="ctr">
                      <a:solidFill>
                        <a:srgbClr val="EAEAEA"/>
                      </a:solidFill>
                      <a:prstDash val="solid"/>
                      <a:round/>
                      <a:headEnd type="none" w="med" len="med"/>
                      <a:tailEnd type="none" w="med" len="med"/>
                    </a:lnL>
                    <a:lnR w="76200" cap="flat" cmpd="sng" algn="ctr">
                      <a:solidFill>
                        <a:srgbClr val="EAEAEA"/>
                      </a:solidFill>
                      <a:prstDash val="solid"/>
                      <a:round/>
                      <a:headEnd type="none" w="med" len="med"/>
                      <a:tailEnd type="none" w="med" len="med"/>
                    </a:lnR>
                    <a:lnT w="76200" cap="flat" cmpd="sng" algn="ctr">
                      <a:solidFill>
                        <a:srgbClr val="EAEAEA"/>
                      </a:solidFill>
                      <a:prstDash val="solid"/>
                      <a:round/>
                      <a:headEnd type="none" w="med" len="med"/>
                      <a:tailEnd type="none" w="med" len="med"/>
                    </a:lnT>
                    <a:lnB w="76200" cap="flat" cmpd="sng" algn="ctr">
                      <a:solidFill>
                        <a:srgbClr val="EAEAE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0736471"/>
                  </a:ext>
                </a:extLst>
              </a:tr>
            </a:tbl>
          </a:graphicData>
        </a:graphic>
      </p:graphicFrame>
      <p:sp>
        <p:nvSpPr>
          <p:cNvPr id="15" name="TextBox 14">
            <a:extLst>
              <a:ext uri="{FF2B5EF4-FFF2-40B4-BE49-F238E27FC236}">
                <a16:creationId xmlns:a16="http://schemas.microsoft.com/office/drawing/2014/main" id="{2CB324EC-61A6-D53C-F4C3-C46560EB7CDA}"/>
              </a:ext>
            </a:extLst>
          </p:cNvPr>
          <p:cNvSpPr txBox="1"/>
          <p:nvPr/>
        </p:nvSpPr>
        <p:spPr>
          <a:xfrm>
            <a:off x="341177" y="760232"/>
            <a:ext cx="10864120" cy="738664"/>
          </a:xfrm>
          <a:prstGeom prst="rect">
            <a:avLst/>
          </a:prstGeom>
          <a:noFill/>
        </p:spPr>
        <p:txBody>
          <a:bodyPr wrap="square">
            <a:spAutoFit/>
          </a:bodyPr>
          <a:lstStyle/>
          <a:p>
            <a:r>
              <a:rPr lang="en-US" sz="1400" dirty="0">
                <a:solidFill>
                  <a:schemeClr val="bg1">
                    <a:lumMod val="50000"/>
                  </a:schemeClr>
                </a:solidFill>
              </a:rPr>
              <a:t>At Fidelity, we strive to bring unparalleled value to the people and companies that we have the privilege to serve. That is why Fidelity is committed to providing value, transparency and a best-in-class trading experience for our customers and does not take payment for order flow for marketable equity and ETF flow from market makers. </a:t>
            </a:r>
          </a:p>
        </p:txBody>
      </p:sp>
      <p:cxnSp>
        <p:nvCxnSpPr>
          <p:cNvPr id="17" name="Straight Connector 16">
            <a:extLst>
              <a:ext uri="{FF2B5EF4-FFF2-40B4-BE49-F238E27FC236}">
                <a16:creationId xmlns:a16="http://schemas.microsoft.com/office/drawing/2014/main" id="{F40545F3-D43C-A329-1B11-7EA721863033}"/>
              </a:ext>
            </a:extLst>
          </p:cNvPr>
          <p:cNvCxnSpPr>
            <a:cxnSpLocks/>
          </p:cNvCxnSpPr>
          <p:nvPr/>
        </p:nvCxnSpPr>
        <p:spPr bwMode="auto">
          <a:xfrm>
            <a:off x="0" y="1612667"/>
            <a:ext cx="12192000" cy="0"/>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sp>
        <p:nvSpPr>
          <p:cNvPr id="10" name="TextBox 9">
            <a:extLst>
              <a:ext uri="{FF2B5EF4-FFF2-40B4-BE49-F238E27FC236}">
                <a16:creationId xmlns:a16="http://schemas.microsoft.com/office/drawing/2014/main" id="{BD0C6F65-9034-956C-FFEE-7AA2A332D969}"/>
              </a:ext>
            </a:extLst>
          </p:cNvPr>
          <p:cNvSpPr txBox="1"/>
          <p:nvPr/>
        </p:nvSpPr>
        <p:spPr>
          <a:xfrm>
            <a:off x="3685233" y="6549868"/>
            <a:ext cx="6102990" cy="230832"/>
          </a:xfrm>
          <a:prstGeom prst="rect">
            <a:avLst/>
          </a:prstGeom>
          <a:noFill/>
        </p:spPr>
        <p:txBody>
          <a:bodyPr wrap="square">
            <a:spAutoFit/>
          </a:bodyPr>
          <a:lstStyle/>
          <a:p>
            <a:r>
              <a:rPr lang="en-US" sz="900" dirty="0">
                <a:solidFill>
                  <a:schemeClr val="bg2"/>
                </a:solidFill>
                <a:latin typeface="+mj-lt"/>
              </a:rPr>
              <a:t>908149.7.0</a:t>
            </a:r>
            <a:endParaRPr lang="en-US" sz="900" dirty="0">
              <a:solidFill>
                <a:schemeClr val="bg2"/>
              </a:solidFill>
            </a:endParaRPr>
          </a:p>
        </p:txBody>
      </p:sp>
      <p:sp>
        <p:nvSpPr>
          <p:cNvPr id="7" name="Footer Placeholder 6">
            <a:extLst>
              <a:ext uri="{FF2B5EF4-FFF2-40B4-BE49-F238E27FC236}">
                <a16:creationId xmlns:a16="http://schemas.microsoft.com/office/drawing/2014/main" id="{A71B15ED-69DA-1F10-3709-C786B9E8F224}"/>
              </a:ext>
            </a:extLst>
          </p:cNvPr>
          <p:cNvSpPr txBox="1">
            <a:spLocks/>
          </p:cNvSpPr>
          <p:nvPr/>
        </p:nvSpPr>
        <p:spPr bwMode="auto">
          <a:xfrm>
            <a:off x="426725" y="6209680"/>
            <a:ext cx="8230714" cy="229983"/>
          </a:xfrm>
          <a:prstGeom prst="rect">
            <a:avLst/>
          </a:prstGeom>
          <a:noFill/>
          <a:ln w="9525">
            <a:noFill/>
            <a:miter lim="800000"/>
            <a:headEnd/>
            <a:tailEnd/>
          </a:ln>
          <a:effectLst/>
        </p:spPr>
        <p:txBody>
          <a:bodyPr vert="horz" wrap="square" lIns="121920" tIns="0" rIns="121920" bIns="0" numCol="1" anchor="b" anchorCtr="0" compatLnSpc="1">
            <a:prstTxWarp prst="textNoShape">
              <a:avLst/>
            </a:prstTxWarp>
          </a:bodyPr>
          <a:lstStyle>
            <a:defPPr>
              <a:defRPr lang="en-US"/>
            </a:defPPr>
            <a:lvl1pPr algn="l" rtl="0" fontAlgn="base">
              <a:spcBef>
                <a:spcPct val="0"/>
              </a:spcBef>
              <a:spcAft>
                <a:spcPct val="0"/>
              </a:spcAft>
              <a:defRPr sz="1600" kern="1200">
                <a:solidFill>
                  <a:schemeClr val="tx1"/>
                </a:solidFill>
                <a:latin typeface="Arial" pitchFamily="34" charset="0"/>
                <a:ea typeface="ＭＳ Ｐゴシック"/>
                <a:cs typeface="ＭＳ Ｐゴシック"/>
              </a:defRPr>
            </a:lvl1pPr>
            <a:lvl2pPr marL="609585" algn="l" rtl="0" fontAlgn="base">
              <a:spcBef>
                <a:spcPct val="0"/>
              </a:spcBef>
              <a:spcAft>
                <a:spcPct val="0"/>
              </a:spcAft>
              <a:defRPr sz="1600" kern="1200">
                <a:solidFill>
                  <a:schemeClr val="tx1"/>
                </a:solidFill>
                <a:latin typeface="Arial" pitchFamily="34" charset="0"/>
                <a:ea typeface="ＭＳ Ｐゴシック"/>
                <a:cs typeface="ＭＳ Ｐゴシック"/>
              </a:defRPr>
            </a:lvl2pPr>
            <a:lvl3pPr marL="1219170" algn="l" rtl="0" fontAlgn="base">
              <a:spcBef>
                <a:spcPct val="0"/>
              </a:spcBef>
              <a:spcAft>
                <a:spcPct val="0"/>
              </a:spcAft>
              <a:defRPr sz="1600" kern="1200">
                <a:solidFill>
                  <a:schemeClr val="tx1"/>
                </a:solidFill>
                <a:latin typeface="Arial" pitchFamily="34" charset="0"/>
                <a:ea typeface="ＭＳ Ｐゴシック"/>
                <a:cs typeface="ＭＳ Ｐゴシック"/>
              </a:defRPr>
            </a:lvl3pPr>
            <a:lvl4pPr marL="1828754" algn="l" rtl="0" fontAlgn="base">
              <a:spcBef>
                <a:spcPct val="0"/>
              </a:spcBef>
              <a:spcAft>
                <a:spcPct val="0"/>
              </a:spcAft>
              <a:defRPr sz="1600" kern="1200">
                <a:solidFill>
                  <a:schemeClr val="tx1"/>
                </a:solidFill>
                <a:latin typeface="Arial" pitchFamily="34" charset="0"/>
                <a:ea typeface="ＭＳ Ｐゴシック"/>
                <a:cs typeface="ＭＳ Ｐゴシック"/>
              </a:defRPr>
            </a:lvl4pPr>
            <a:lvl5pPr marL="2438339" algn="l" rtl="0" fontAlgn="base">
              <a:spcBef>
                <a:spcPct val="0"/>
              </a:spcBef>
              <a:spcAft>
                <a:spcPct val="0"/>
              </a:spcAft>
              <a:defRPr sz="1600" kern="1200">
                <a:solidFill>
                  <a:schemeClr val="tx1"/>
                </a:solidFill>
                <a:latin typeface="Arial" pitchFamily="34" charset="0"/>
                <a:ea typeface="ＭＳ Ｐゴシック"/>
                <a:cs typeface="ＭＳ Ｐゴシック"/>
              </a:defRPr>
            </a:lvl5pPr>
            <a:lvl6pPr marL="3047924" algn="l" defTabSz="1219170" rtl="0" eaLnBrk="1" latinLnBrk="0" hangingPunct="1">
              <a:defRPr sz="1600" kern="1200">
                <a:solidFill>
                  <a:schemeClr val="tx1"/>
                </a:solidFill>
                <a:latin typeface="Arial" pitchFamily="34" charset="0"/>
                <a:ea typeface="ＭＳ Ｐゴシック"/>
                <a:cs typeface="ＭＳ Ｐゴシック"/>
              </a:defRPr>
            </a:lvl6pPr>
            <a:lvl7pPr marL="3657509" algn="l" defTabSz="1219170" rtl="0" eaLnBrk="1" latinLnBrk="0" hangingPunct="1">
              <a:defRPr sz="1600" kern="1200">
                <a:solidFill>
                  <a:schemeClr val="tx1"/>
                </a:solidFill>
                <a:latin typeface="Arial" pitchFamily="34" charset="0"/>
                <a:ea typeface="ＭＳ Ｐゴシック"/>
                <a:cs typeface="ＭＳ Ｐゴシック"/>
              </a:defRPr>
            </a:lvl7pPr>
            <a:lvl8pPr marL="4267093" algn="l" defTabSz="1219170" rtl="0" eaLnBrk="1" latinLnBrk="0" hangingPunct="1">
              <a:defRPr sz="1600" kern="1200">
                <a:solidFill>
                  <a:schemeClr val="tx1"/>
                </a:solidFill>
                <a:latin typeface="Arial" pitchFamily="34" charset="0"/>
                <a:ea typeface="ＭＳ Ｐゴシック"/>
                <a:cs typeface="ＭＳ Ｐゴシック"/>
              </a:defRPr>
            </a:lvl8pPr>
            <a:lvl9pPr marL="4876678" algn="l" defTabSz="1219170" rtl="0" eaLnBrk="1" latinLnBrk="0" hangingPunct="1">
              <a:defRPr sz="1600" kern="1200">
                <a:solidFill>
                  <a:schemeClr val="tx1"/>
                </a:solidFill>
                <a:latin typeface="Arial" pitchFamily="34" charset="0"/>
                <a:ea typeface="ＭＳ Ｐゴシック"/>
                <a:cs typeface="ＭＳ Ｐゴシック"/>
              </a:defRPr>
            </a:lvl9pPr>
          </a:lstStyle>
          <a:p>
            <a:pPr algn="l">
              <a:defRPr/>
            </a:pPr>
            <a:r>
              <a:rPr lang="en-US" sz="900" baseline="30000" dirty="0">
                <a:solidFill>
                  <a:schemeClr val="bg2"/>
                </a:solidFill>
              </a:rPr>
              <a:t>1</a:t>
            </a:r>
            <a:r>
              <a:rPr lang="en-US" sz="900" dirty="0">
                <a:solidFill>
                  <a:schemeClr val="bg2"/>
                </a:solidFill>
              </a:rPr>
              <a:t> Based on data from S&amp;P Global for executed equity and ETF orders (1-9,999 shares), executed marketable option orders (1-100 contracts), and executed non-marketable options orders executing at prices better than the customer’s limit price, all executed between January 1, 2024 and December 31, 2024.</a:t>
            </a:r>
          </a:p>
        </p:txBody>
      </p:sp>
    </p:spTree>
    <p:extLst>
      <p:ext uri="{BB962C8B-B14F-4D97-AF65-F5344CB8AC3E}">
        <p14:creationId xmlns:p14="http://schemas.microsoft.com/office/powerpoint/2010/main" val="1934220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91A19-A176-FE3D-F925-B5B03C51B458}"/>
              </a:ext>
            </a:extLst>
          </p:cNvPr>
          <p:cNvSpPr>
            <a:spLocks noGrp="1"/>
          </p:cNvSpPr>
          <p:nvPr>
            <p:ph type="title"/>
          </p:nvPr>
        </p:nvSpPr>
        <p:spPr/>
        <p:txBody>
          <a:bodyPr/>
          <a:lstStyle/>
          <a:p>
            <a:r>
              <a:rPr lang="en-US" dirty="0"/>
              <a:t>Price improvement in action</a:t>
            </a:r>
          </a:p>
        </p:txBody>
      </p:sp>
      <p:sp>
        <p:nvSpPr>
          <p:cNvPr id="3" name="Slide Number Placeholder 2">
            <a:extLst>
              <a:ext uri="{FF2B5EF4-FFF2-40B4-BE49-F238E27FC236}">
                <a16:creationId xmlns:a16="http://schemas.microsoft.com/office/drawing/2014/main" id="{3591AF02-64C8-5D2F-8093-201EF572869C}"/>
              </a:ext>
            </a:extLst>
          </p:cNvPr>
          <p:cNvSpPr>
            <a:spLocks noGrp="1"/>
          </p:cNvSpPr>
          <p:nvPr>
            <p:ph type="sldNum" sz="quarter" idx="14"/>
          </p:nvPr>
        </p:nvSpPr>
        <p:spPr/>
        <p:txBody>
          <a:bodyPr/>
          <a:lstStyle/>
          <a:p>
            <a:pPr>
              <a:defRPr/>
            </a:pPr>
            <a:fld id="{E6474CC2-1230-4213-AD1A-4B2FEEABA7A1}" type="slidenum">
              <a:rPr lang="en-US" sz="1000" smtClean="0"/>
              <a:pPr>
                <a:defRPr/>
              </a:pPr>
              <a:t>2</a:t>
            </a:fld>
            <a:endParaRPr lang="en-US" sz="1000" dirty="0"/>
          </a:p>
        </p:txBody>
      </p:sp>
      <p:sp>
        <p:nvSpPr>
          <p:cNvPr id="5" name="Footer Placeholder 4">
            <a:extLst>
              <a:ext uri="{FF2B5EF4-FFF2-40B4-BE49-F238E27FC236}">
                <a16:creationId xmlns:a16="http://schemas.microsoft.com/office/drawing/2014/main" id="{9005FE9E-1A7C-98AB-9F3A-9499BAF9DA1F}"/>
              </a:ext>
            </a:extLst>
          </p:cNvPr>
          <p:cNvSpPr>
            <a:spLocks noGrp="1"/>
          </p:cNvSpPr>
          <p:nvPr>
            <p:ph type="ftr" sz="quarter" idx="17"/>
          </p:nvPr>
        </p:nvSpPr>
        <p:spPr/>
        <p:txBody>
          <a:bodyPr/>
          <a:lstStyle/>
          <a:p>
            <a:pPr>
              <a:defRPr/>
            </a:pPr>
            <a:r>
              <a:rPr lang="en-US" sz="1000" dirty="0"/>
              <a:t>For investment professional or institutional use only.</a:t>
            </a:r>
          </a:p>
        </p:txBody>
      </p:sp>
      <p:sp>
        <p:nvSpPr>
          <p:cNvPr id="6" name="Content Placeholder 4">
            <a:extLst>
              <a:ext uri="{FF2B5EF4-FFF2-40B4-BE49-F238E27FC236}">
                <a16:creationId xmlns:a16="http://schemas.microsoft.com/office/drawing/2014/main" id="{C8263796-BE32-A6C0-F6C0-25744DF683ED}"/>
              </a:ext>
            </a:extLst>
          </p:cNvPr>
          <p:cNvSpPr txBox="1">
            <a:spLocks/>
          </p:cNvSpPr>
          <p:nvPr/>
        </p:nvSpPr>
        <p:spPr>
          <a:xfrm>
            <a:off x="437173" y="907425"/>
            <a:ext cx="8188710" cy="1472278"/>
          </a:xfrm>
          <a:prstGeom prst="rect">
            <a:avLst/>
          </a:prstGeom>
        </p:spPr>
        <p:txBody>
          <a:bodyPr/>
          <a:lstStyle>
            <a:lvl1pPr marL="114300" indent="-114300" algn="l" rtl="0" eaLnBrk="1" fontAlgn="base" hangingPunct="1">
              <a:spcBef>
                <a:spcPts val="600"/>
              </a:spcBef>
              <a:spcAft>
                <a:spcPct val="0"/>
              </a:spcAft>
              <a:buSzPct val="40000"/>
              <a:defRPr sz="1600" b="1">
                <a:solidFill>
                  <a:srgbClr val="7A9A3D"/>
                </a:solidFill>
                <a:latin typeface="+mn-lt"/>
                <a:ea typeface="+mn-ea"/>
                <a:cs typeface="+mn-cs"/>
              </a:defRPr>
            </a:lvl1pPr>
            <a:lvl2pPr marL="342900" indent="-114300" algn="l" rtl="0" eaLnBrk="1" fontAlgn="base" hangingPunct="1">
              <a:spcBef>
                <a:spcPts val="600"/>
              </a:spcBef>
              <a:spcAft>
                <a:spcPct val="0"/>
              </a:spcAft>
              <a:buClr>
                <a:srgbClr val="7A9B3D"/>
              </a:buClr>
              <a:buChar char="•"/>
              <a:defRPr sz="1400">
                <a:solidFill>
                  <a:srgbClr val="000000"/>
                </a:solidFill>
                <a:latin typeface="+mn-lt"/>
              </a:defRPr>
            </a:lvl2pPr>
            <a:lvl3pPr marL="571500" indent="-114300" algn="l" rtl="0" eaLnBrk="1" fontAlgn="base" hangingPunct="1">
              <a:spcBef>
                <a:spcPts val="600"/>
              </a:spcBef>
              <a:spcAft>
                <a:spcPct val="0"/>
              </a:spcAft>
              <a:buClr>
                <a:srgbClr val="7A9A3D"/>
              </a:buClr>
              <a:buFont typeface="Arial" pitchFamily="34" charset="0"/>
              <a:buChar char="–"/>
              <a:defRPr sz="1200">
                <a:solidFill>
                  <a:srgbClr val="000000"/>
                </a:solidFill>
                <a:latin typeface="+mn-lt"/>
              </a:defRPr>
            </a:lvl3pPr>
            <a:lvl4pPr marL="800100" indent="-114300" algn="l" rtl="0" eaLnBrk="1" fontAlgn="base" hangingPunct="1">
              <a:spcBef>
                <a:spcPts val="600"/>
              </a:spcBef>
              <a:spcAft>
                <a:spcPct val="0"/>
              </a:spcAft>
              <a:buClr>
                <a:srgbClr val="7A9A3D"/>
              </a:buClr>
              <a:buFont typeface="Arial" pitchFamily="34" charset="0"/>
              <a:buChar char="•"/>
              <a:defRPr sz="1200">
                <a:solidFill>
                  <a:srgbClr val="000000"/>
                </a:solidFill>
                <a:latin typeface="+mn-lt"/>
              </a:defRPr>
            </a:lvl4pPr>
            <a:lvl5pPr marL="2057400" indent="-228600" algn="l" rtl="0" eaLnBrk="1" fontAlgn="base" hangingPunct="1">
              <a:lnSpc>
                <a:spcPts val="2400"/>
              </a:lnSpc>
              <a:spcBef>
                <a:spcPct val="0"/>
              </a:spcBef>
              <a:spcAft>
                <a:spcPct val="0"/>
              </a:spcAft>
              <a:defRPr sz="1400">
                <a:solidFill>
                  <a:schemeClr val="tx1"/>
                </a:solidFill>
                <a:latin typeface="+mn-lt"/>
              </a:defRPr>
            </a:lvl5pPr>
            <a:lvl6pPr marL="2514600" indent="-228600" algn="l" rtl="0" eaLnBrk="1" fontAlgn="base" hangingPunct="1">
              <a:lnSpc>
                <a:spcPts val="2400"/>
              </a:lnSpc>
              <a:spcBef>
                <a:spcPct val="0"/>
              </a:spcBef>
              <a:spcAft>
                <a:spcPct val="0"/>
              </a:spcAft>
              <a:defRPr sz="1400">
                <a:solidFill>
                  <a:schemeClr val="tx1"/>
                </a:solidFill>
                <a:latin typeface="+mn-lt"/>
              </a:defRPr>
            </a:lvl6pPr>
            <a:lvl7pPr marL="2971800" indent="-228600" algn="l" rtl="0" eaLnBrk="1" fontAlgn="base" hangingPunct="1">
              <a:lnSpc>
                <a:spcPts val="2400"/>
              </a:lnSpc>
              <a:spcBef>
                <a:spcPct val="0"/>
              </a:spcBef>
              <a:spcAft>
                <a:spcPct val="0"/>
              </a:spcAft>
              <a:defRPr sz="1400">
                <a:solidFill>
                  <a:schemeClr val="tx1"/>
                </a:solidFill>
                <a:latin typeface="+mn-lt"/>
              </a:defRPr>
            </a:lvl7pPr>
            <a:lvl8pPr marL="3429000" indent="-228600" algn="l" rtl="0" eaLnBrk="1" fontAlgn="base" hangingPunct="1">
              <a:lnSpc>
                <a:spcPts val="2400"/>
              </a:lnSpc>
              <a:spcBef>
                <a:spcPct val="0"/>
              </a:spcBef>
              <a:spcAft>
                <a:spcPct val="0"/>
              </a:spcAft>
              <a:defRPr sz="1400">
                <a:solidFill>
                  <a:schemeClr val="tx1"/>
                </a:solidFill>
                <a:latin typeface="+mn-lt"/>
              </a:defRPr>
            </a:lvl8pPr>
            <a:lvl9pPr marL="3886200" indent="-228600" algn="l" rtl="0" eaLnBrk="1" fontAlgn="base" hangingPunct="1">
              <a:lnSpc>
                <a:spcPts val="2400"/>
              </a:lnSpc>
              <a:spcBef>
                <a:spcPct val="0"/>
              </a:spcBef>
              <a:spcAft>
                <a:spcPct val="0"/>
              </a:spcAft>
              <a:defRPr sz="1400">
                <a:solidFill>
                  <a:schemeClr val="tx1"/>
                </a:solidFill>
                <a:latin typeface="+mn-lt"/>
              </a:defRPr>
            </a:lvl9pPr>
          </a:lstStyle>
          <a:p>
            <a:r>
              <a:rPr lang="en-US" kern="0" dirty="0"/>
              <a:t>Example:</a:t>
            </a:r>
          </a:p>
          <a:p>
            <a:pPr lvl="1"/>
            <a:r>
              <a:rPr lang="en-US" kern="0" dirty="0">
                <a:solidFill>
                  <a:schemeClr val="bg2"/>
                </a:solidFill>
              </a:rPr>
              <a:t>Customer submits market order to buy 1,000 shares of an NMS stock.</a:t>
            </a:r>
          </a:p>
          <a:p>
            <a:pPr lvl="1"/>
            <a:r>
              <a:rPr lang="en-US" kern="0" dirty="0">
                <a:solidFill>
                  <a:schemeClr val="bg2"/>
                </a:solidFill>
              </a:rPr>
              <a:t>NBBO at order submission is 50.00 x 50.05. </a:t>
            </a:r>
          </a:p>
          <a:p>
            <a:pPr lvl="1"/>
            <a:r>
              <a:rPr lang="en-US" kern="0" dirty="0">
                <a:solidFill>
                  <a:schemeClr val="bg2"/>
                </a:solidFill>
              </a:rPr>
              <a:t>Assume market-maker is willing to put up to $0.02 (2 cents) per share into the trade</a:t>
            </a:r>
            <a:br>
              <a:rPr lang="en-US" kern="0" dirty="0">
                <a:solidFill>
                  <a:schemeClr val="bg2"/>
                </a:solidFill>
              </a:rPr>
            </a:br>
            <a:r>
              <a:rPr lang="en-US" kern="0" dirty="0">
                <a:solidFill>
                  <a:schemeClr val="bg2"/>
                </a:solidFill>
              </a:rPr>
              <a:t>(either via price improvement or PFOF)</a:t>
            </a:r>
          </a:p>
          <a:p>
            <a:endParaRPr lang="en-US" kern="0" dirty="0"/>
          </a:p>
        </p:txBody>
      </p:sp>
      <p:graphicFrame>
        <p:nvGraphicFramePr>
          <p:cNvPr id="7" name="Group 132">
            <a:extLst>
              <a:ext uri="{FF2B5EF4-FFF2-40B4-BE49-F238E27FC236}">
                <a16:creationId xmlns:a16="http://schemas.microsoft.com/office/drawing/2014/main" id="{C5449D8B-C90F-C7DD-0CFC-795315354D93}"/>
              </a:ext>
            </a:extLst>
          </p:cNvPr>
          <p:cNvGraphicFramePr>
            <a:graphicFrameLocks noGrp="1"/>
          </p:cNvGraphicFramePr>
          <p:nvPr>
            <p:extLst>
              <p:ext uri="{D42A27DB-BD31-4B8C-83A1-F6EECF244321}">
                <p14:modId xmlns:p14="http://schemas.microsoft.com/office/powerpoint/2010/main" val="1376478066"/>
              </p:ext>
            </p:extLst>
          </p:nvPr>
        </p:nvGraphicFramePr>
        <p:xfrm>
          <a:off x="437173" y="2627598"/>
          <a:ext cx="11244073" cy="3426766"/>
        </p:xfrm>
        <a:graphic>
          <a:graphicData uri="http://schemas.openxmlformats.org/drawingml/2006/table">
            <a:tbl>
              <a:tblPr/>
              <a:tblGrid>
                <a:gridCol w="1579537">
                  <a:extLst>
                    <a:ext uri="{9D8B030D-6E8A-4147-A177-3AD203B41FA5}">
                      <a16:colId xmlns:a16="http://schemas.microsoft.com/office/drawing/2014/main" val="20000"/>
                    </a:ext>
                  </a:extLst>
                </a:gridCol>
                <a:gridCol w="1904211">
                  <a:extLst>
                    <a:ext uri="{9D8B030D-6E8A-4147-A177-3AD203B41FA5}">
                      <a16:colId xmlns:a16="http://schemas.microsoft.com/office/drawing/2014/main" val="867948715"/>
                    </a:ext>
                  </a:extLst>
                </a:gridCol>
                <a:gridCol w="225160">
                  <a:extLst>
                    <a:ext uri="{9D8B030D-6E8A-4147-A177-3AD203B41FA5}">
                      <a16:colId xmlns:a16="http://schemas.microsoft.com/office/drawing/2014/main" val="20001"/>
                    </a:ext>
                  </a:extLst>
                </a:gridCol>
                <a:gridCol w="116840">
                  <a:extLst>
                    <a:ext uri="{9D8B030D-6E8A-4147-A177-3AD203B41FA5}">
                      <a16:colId xmlns:a16="http://schemas.microsoft.com/office/drawing/2014/main" val="476639387"/>
                    </a:ext>
                  </a:extLst>
                </a:gridCol>
                <a:gridCol w="1807074">
                  <a:extLst>
                    <a:ext uri="{9D8B030D-6E8A-4147-A177-3AD203B41FA5}">
                      <a16:colId xmlns:a16="http://schemas.microsoft.com/office/drawing/2014/main" val="20002"/>
                    </a:ext>
                  </a:extLst>
                </a:gridCol>
                <a:gridCol w="1773383">
                  <a:extLst>
                    <a:ext uri="{9D8B030D-6E8A-4147-A177-3AD203B41FA5}">
                      <a16:colId xmlns:a16="http://schemas.microsoft.com/office/drawing/2014/main" val="3285399909"/>
                    </a:ext>
                  </a:extLst>
                </a:gridCol>
                <a:gridCol w="150011">
                  <a:extLst>
                    <a:ext uri="{9D8B030D-6E8A-4147-A177-3AD203B41FA5}">
                      <a16:colId xmlns:a16="http://schemas.microsoft.com/office/drawing/2014/main" val="20003"/>
                    </a:ext>
                  </a:extLst>
                </a:gridCol>
                <a:gridCol w="150011">
                  <a:extLst>
                    <a:ext uri="{9D8B030D-6E8A-4147-A177-3AD203B41FA5}">
                      <a16:colId xmlns:a16="http://schemas.microsoft.com/office/drawing/2014/main" val="3744011098"/>
                    </a:ext>
                  </a:extLst>
                </a:gridCol>
                <a:gridCol w="1768923">
                  <a:extLst>
                    <a:ext uri="{9D8B030D-6E8A-4147-A177-3AD203B41FA5}">
                      <a16:colId xmlns:a16="http://schemas.microsoft.com/office/drawing/2014/main" val="20004"/>
                    </a:ext>
                  </a:extLst>
                </a:gridCol>
                <a:gridCol w="1768923">
                  <a:extLst>
                    <a:ext uri="{9D8B030D-6E8A-4147-A177-3AD203B41FA5}">
                      <a16:colId xmlns:a16="http://schemas.microsoft.com/office/drawing/2014/main" val="3963401028"/>
                    </a:ext>
                  </a:extLst>
                </a:gridCol>
              </a:tblGrid>
              <a:tr h="526115">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a:ln>
                            <a:noFill/>
                          </a:ln>
                          <a:solidFill>
                            <a:srgbClr val="298FC2"/>
                          </a:solidFill>
                          <a:effectLst/>
                          <a:latin typeface="Arial" charset="0"/>
                          <a:ea typeface="ＭＳ Ｐゴシック"/>
                          <a:cs typeface="ＭＳ Ｐゴシック"/>
                        </a:rPr>
                        <a:t>No Price</a:t>
                      </a:r>
                      <a:br>
                        <a:rPr kumimoji="0" lang="en-US" sz="1050" b="1" i="0" u="none" strike="noStrike" cap="none" normalizeH="0" baseline="0" dirty="0">
                          <a:ln>
                            <a:noFill/>
                          </a:ln>
                          <a:solidFill>
                            <a:srgbClr val="298FC2"/>
                          </a:solidFill>
                          <a:effectLst/>
                          <a:latin typeface="Arial" charset="0"/>
                          <a:ea typeface="ＭＳ Ｐゴシック"/>
                          <a:cs typeface="ＭＳ Ｐゴシック"/>
                        </a:rPr>
                      </a:br>
                      <a:r>
                        <a:rPr kumimoji="0" lang="en-US" sz="1050" b="1" i="0" u="none" strike="noStrike" cap="none" normalizeH="0" baseline="0" dirty="0">
                          <a:ln>
                            <a:noFill/>
                          </a:ln>
                          <a:solidFill>
                            <a:srgbClr val="298FC2"/>
                          </a:solidFill>
                          <a:effectLst/>
                          <a:latin typeface="Arial" charset="0"/>
                          <a:ea typeface="ＭＳ Ｐゴシック"/>
                          <a:cs typeface="ＭＳ Ｐゴシック"/>
                        </a:rPr>
                        <a:t>Improvement</a:t>
                      </a:r>
                    </a:p>
                  </a:txBody>
                  <a:tcPr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0" u="none" strike="noStrike" cap="none" normalizeH="0" baseline="0" dirty="0">
                        <a:ln>
                          <a:noFill/>
                        </a:ln>
                        <a:solidFill>
                          <a:schemeClr val="tx1"/>
                        </a:solidFill>
                        <a:effectLst/>
                        <a:latin typeface="Arial" charset="0"/>
                        <a:ea typeface="ＭＳ Ｐゴシック"/>
                        <a:cs typeface="ＭＳ Ｐゴシック"/>
                      </a:endParaRPr>
                    </a:p>
                  </a:txBody>
                  <a:tcPr marL="0" marR="0" anchor="b"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a:noFill/>
                    </a:lnT>
                    <a:lnB w="9525" cap="flat" cmpd="sng" algn="ctr">
                      <a:solidFill>
                        <a:srgbClr val="BFBFBF"/>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0" u="none" strike="noStrike" kern="1200" cap="none" spc="0" normalizeH="0" baseline="0" noProof="0" dirty="0">
                          <a:ln>
                            <a:noFill/>
                          </a:ln>
                          <a:solidFill>
                            <a:srgbClr val="768692"/>
                          </a:solidFill>
                          <a:effectLst/>
                          <a:uLnTx/>
                          <a:uFillTx/>
                          <a:latin typeface="Arial" charset="0"/>
                          <a:ea typeface="ＭＳ Ｐゴシック"/>
                          <a:cs typeface="ＭＳ Ｐゴシック"/>
                        </a:rPr>
                        <a:t>Some Price Improvement, </a:t>
                      </a:r>
                      <a:br>
                        <a:rPr kumimoji="0" lang="en-US" sz="1050" b="1" i="0" u="none" strike="noStrike" kern="1200" cap="none" spc="0" normalizeH="0" baseline="0" noProof="0" dirty="0">
                          <a:ln>
                            <a:noFill/>
                          </a:ln>
                          <a:solidFill>
                            <a:srgbClr val="768692"/>
                          </a:solidFill>
                          <a:effectLst/>
                          <a:uLnTx/>
                          <a:uFillTx/>
                          <a:latin typeface="Arial" charset="0"/>
                          <a:ea typeface="ＭＳ Ｐゴシック"/>
                          <a:cs typeface="ＭＳ Ｐゴシック"/>
                        </a:rPr>
                      </a:br>
                      <a:r>
                        <a:rPr kumimoji="0" lang="en-US" sz="1050" b="1" i="0" u="none" strike="noStrike" kern="1200" cap="none" spc="0" normalizeH="0" baseline="0" noProof="0" dirty="0">
                          <a:ln>
                            <a:noFill/>
                          </a:ln>
                          <a:solidFill>
                            <a:srgbClr val="768692"/>
                          </a:solidFill>
                          <a:effectLst/>
                          <a:uLnTx/>
                          <a:uFillTx/>
                          <a:latin typeface="Arial" charset="0"/>
                          <a:ea typeface="ＭＳ Ｐゴシック"/>
                          <a:cs typeface="ＭＳ Ｐゴシック"/>
                        </a:rPr>
                        <a:t>Some PFOF</a:t>
                      </a:r>
                    </a:p>
                  </a:txBody>
                  <a:tcPr anchor="b"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50" b="1" i="0" u="none" strike="noStrike" cap="none" normalizeH="0" baseline="0" dirty="0">
                        <a:ln>
                          <a:noFill/>
                        </a:ln>
                        <a:solidFill>
                          <a:schemeClr val="tx1"/>
                        </a:solidFill>
                        <a:effectLst/>
                        <a:latin typeface="Arial" charset="0"/>
                        <a:ea typeface="ＭＳ Ｐゴシック"/>
                        <a:cs typeface="ＭＳ Ｐゴシック"/>
                      </a:endParaRPr>
                    </a:p>
                  </a:txBody>
                  <a:tcPr marL="0" marR="0" anchor="b"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a:noFill/>
                    </a:lnT>
                    <a:lnB w="9525" cap="flat" cmpd="sng" algn="ctr">
                      <a:solidFill>
                        <a:srgbClr val="BFBFBF"/>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11430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0" u="none" strike="noStrike" cap="none" normalizeH="0" baseline="0" dirty="0">
                          <a:ln>
                            <a:noFill/>
                          </a:ln>
                          <a:solidFill>
                            <a:srgbClr val="009681"/>
                          </a:solidFill>
                          <a:effectLst/>
                          <a:latin typeface="Arial" charset="0"/>
                          <a:ea typeface="ＭＳ Ｐゴシック"/>
                          <a:cs typeface="ＭＳ Ｐゴシック"/>
                        </a:rPr>
                        <a:t>All Price Improvement, </a:t>
                      </a:r>
                      <a:br>
                        <a:rPr kumimoji="0" lang="en-US" sz="1050" b="1" i="0" u="none" strike="noStrike" cap="none" normalizeH="0" baseline="0" dirty="0">
                          <a:ln>
                            <a:noFill/>
                          </a:ln>
                          <a:solidFill>
                            <a:srgbClr val="009681"/>
                          </a:solidFill>
                          <a:effectLst/>
                          <a:latin typeface="Arial" charset="0"/>
                          <a:ea typeface="ＭＳ Ｐゴシック"/>
                          <a:cs typeface="ＭＳ Ｐゴシック"/>
                        </a:rPr>
                      </a:br>
                      <a:r>
                        <a:rPr kumimoji="0" lang="en-US" sz="1050" b="1" i="0" u="none" strike="noStrike" cap="none" normalizeH="0" baseline="0" dirty="0">
                          <a:ln>
                            <a:noFill/>
                          </a:ln>
                          <a:solidFill>
                            <a:srgbClr val="009681"/>
                          </a:solidFill>
                          <a:effectLst/>
                          <a:latin typeface="Arial" charset="0"/>
                          <a:ea typeface="ＭＳ Ｐゴシック"/>
                          <a:cs typeface="ＭＳ Ｐゴシック"/>
                        </a:rPr>
                        <a:t>No PFOF</a:t>
                      </a:r>
                    </a:p>
                  </a:txBody>
                  <a:tcPr marL="0" marR="0" anchor="b"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00"/>
                  </a:ext>
                </a:extLst>
              </a:tr>
              <a:tr h="1977077">
                <a:tc gridSpan="2">
                  <a:txBody>
                    <a:bodyPr/>
                    <a:lstStyle/>
                    <a:p>
                      <a:pPr marL="1588" marR="0" lvl="0" indent="-1588" algn="ctr" defTabSz="1463675" rtl="0" eaLnBrk="1" fontAlgn="base" latinLnBrk="0" hangingPunct="1">
                        <a:lnSpc>
                          <a:spcPct val="111000"/>
                        </a:lnSpc>
                        <a:spcBef>
                          <a:spcPct val="50000"/>
                        </a:spcBef>
                        <a:spcAft>
                          <a:spcPct val="0"/>
                        </a:spcAft>
                        <a:buClrTx/>
                        <a:buSzPct val="40000"/>
                        <a:buFontTx/>
                        <a:buNone/>
                        <a:tabLst/>
                      </a:pPr>
                      <a:endParaRPr kumimoji="0" lang="en-US" sz="900" b="0" i="0" u="none" strike="noStrike" cap="none" normalizeH="0" baseline="0" dirty="0">
                        <a:ln>
                          <a:noFill/>
                        </a:ln>
                        <a:solidFill>
                          <a:schemeClr val="tx1"/>
                        </a:solidFill>
                        <a:effectLst/>
                        <a:latin typeface="Arial" pitchFamily="34" charset="0"/>
                        <a:ea typeface="ＭＳ Ｐゴシック" pitchFamily="34" charset="-128"/>
                      </a:endParaRPr>
                    </a:p>
                  </a:txBody>
                  <a:tcPr marL="45720" marR="45720"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171450" marR="0" lvl="0" indent="-171450" algn="ctr" defTabSz="914400" rtl="0" eaLnBrk="1" fontAlgn="base" latinLnBrk="0" hangingPunct="1">
                        <a:lnSpc>
                          <a:spcPct val="100000"/>
                        </a:lnSpc>
                        <a:spcBef>
                          <a:spcPts val="600"/>
                        </a:spcBef>
                        <a:spcAft>
                          <a:spcPct val="0"/>
                        </a:spcAft>
                        <a:buClr>
                          <a:srgbClr val="857363"/>
                        </a:buClr>
                        <a:buSzTx/>
                        <a:buFont typeface="Arial" panose="020B0604020202020204" pitchFamily="34" charset="0"/>
                        <a:buChar char="•"/>
                        <a:tabLst/>
                      </a:pPr>
                      <a:endParaRPr kumimoji="0" lang="en-US" sz="900" b="0" i="0" u="none" strike="noStrike" cap="none" normalizeH="0" baseline="0" dirty="0">
                        <a:ln>
                          <a:noFill/>
                        </a:ln>
                        <a:solidFill>
                          <a:schemeClr val="tx1"/>
                        </a:solidFill>
                        <a:effectLst/>
                        <a:latin typeface="Arial" charset="0"/>
                        <a:ea typeface="ＭＳ Ｐゴシック"/>
                        <a:cs typeface="ＭＳ Ｐゴシック"/>
                      </a:endParaRPr>
                    </a:p>
                  </a:txBody>
                  <a:tcPr marL="0" marR="0" marT="91440" marB="18288"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1588" marR="0" lvl="0" indent="-1588" algn="ctr" defTabSz="1463675" rtl="0" eaLnBrk="1" fontAlgn="base" latinLnBrk="0" hangingPunct="1">
                        <a:lnSpc>
                          <a:spcPct val="111000"/>
                        </a:lnSpc>
                        <a:spcBef>
                          <a:spcPct val="50000"/>
                        </a:spcBef>
                        <a:spcAft>
                          <a:spcPct val="0"/>
                        </a:spcAft>
                        <a:buClrTx/>
                        <a:buSzPct val="40000"/>
                        <a:buFontTx/>
                        <a:buNone/>
                        <a:tabLst/>
                      </a:pPr>
                      <a:endParaRPr kumimoji="0" lang="en-US" sz="900" b="0" i="0" u="none" strike="noStrike" cap="none" normalizeH="0" baseline="0" dirty="0">
                        <a:ln>
                          <a:noFill/>
                        </a:ln>
                        <a:solidFill>
                          <a:schemeClr val="tx1"/>
                        </a:solidFill>
                        <a:effectLst/>
                        <a:latin typeface="Arial" pitchFamily="34" charset="0"/>
                        <a:ea typeface="ＭＳ Ｐゴシック" pitchFamily="34" charset="-128"/>
                      </a:endParaRPr>
                    </a:p>
                  </a:txBody>
                  <a:tcPr marL="45720" marR="45720"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117475" marR="0" lvl="0" indent="-117475" algn="ctr" defTabSz="914400" rtl="0" eaLnBrk="1" fontAlgn="base" latinLnBrk="0" hangingPunct="1">
                        <a:lnSpc>
                          <a:spcPct val="100000"/>
                        </a:lnSpc>
                        <a:spcBef>
                          <a:spcPts val="600"/>
                        </a:spcBef>
                        <a:spcAft>
                          <a:spcPct val="0"/>
                        </a:spcAft>
                        <a:buClr>
                          <a:srgbClr val="857363"/>
                        </a:buClr>
                        <a:buSzTx/>
                        <a:buFontTx/>
                        <a:buChar char="•"/>
                        <a:tabLst/>
                      </a:pPr>
                      <a:endParaRPr kumimoji="0" lang="en-US" sz="900" b="0" i="0" u="none" strike="noStrike" cap="none" normalizeH="0" baseline="0" dirty="0">
                        <a:ln>
                          <a:noFill/>
                        </a:ln>
                        <a:solidFill>
                          <a:schemeClr val="tx1"/>
                        </a:solidFill>
                        <a:effectLst/>
                        <a:latin typeface="Arial" charset="0"/>
                        <a:ea typeface="ＭＳ Ｐゴシック"/>
                        <a:cs typeface="ＭＳ Ｐゴシック"/>
                      </a:endParaRPr>
                    </a:p>
                  </a:txBody>
                  <a:tcPr marL="0" marR="0" marT="91440" marB="18288"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1588" marR="0" lvl="0" indent="-1588" algn="ctr" defTabSz="1463675" rtl="0" eaLnBrk="1" fontAlgn="base" latinLnBrk="0" hangingPunct="1">
                        <a:lnSpc>
                          <a:spcPct val="111000"/>
                        </a:lnSpc>
                        <a:spcBef>
                          <a:spcPct val="50000"/>
                        </a:spcBef>
                        <a:spcAft>
                          <a:spcPct val="0"/>
                        </a:spcAft>
                        <a:buClrTx/>
                        <a:buSzPct val="40000"/>
                        <a:buFontTx/>
                        <a:buNone/>
                        <a:tabLst/>
                      </a:pPr>
                      <a:endParaRPr kumimoji="0" lang="en-US" sz="900" b="0" i="0" u="none" strike="noStrike" cap="none" normalizeH="0" baseline="0" dirty="0">
                        <a:ln>
                          <a:noFill/>
                        </a:ln>
                        <a:solidFill>
                          <a:schemeClr val="tx1"/>
                        </a:solidFill>
                        <a:effectLst/>
                        <a:latin typeface="Arial" pitchFamily="34" charset="0"/>
                        <a:ea typeface="ＭＳ Ｐゴシック" pitchFamily="34" charset="-128"/>
                      </a:endParaRPr>
                    </a:p>
                  </a:txBody>
                  <a:tcPr marL="45720" marR="45720"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01"/>
                  </a:ext>
                </a:extLst>
              </a:tr>
              <a:tr h="230893">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lang="en-US" sz="900" b="0" kern="1200" dirty="0">
                          <a:solidFill>
                            <a:schemeClr val="tx1"/>
                          </a:solidFill>
                          <a:latin typeface="+mn-lt"/>
                          <a:ea typeface="+mn-ea"/>
                          <a:cs typeface="+mn-cs"/>
                        </a:rPr>
                        <a:t>Execution Price: </a:t>
                      </a:r>
                      <a:endParaRPr kumimoji="0" lang="en-US" sz="900" b="0" i="0" u="none" strike="noStrike" kern="1200"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solidFill>
                        <a:srgbClr val="BFBFBF"/>
                      </a:solidFill>
                      <a:prstDash val="solid"/>
                      <a:round/>
                      <a:headEnd type="none" w="med" len="med"/>
                      <a:tailEnd type="none" w="med" len="med"/>
                    </a:lnL>
                    <a:lnR w="9525" cap="flat" cmpd="sng" algn="ctr">
                      <a:noFill/>
                      <a:prstDash val="sysDot"/>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lang="en-US" sz="900" b="0" kern="1200" dirty="0">
                          <a:solidFill>
                            <a:schemeClr val="tx1"/>
                          </a:solidFill>
                          <a:latin typeface="+mn-lt"/>
                          <a:ea typeface="+mn-ea"/>
                          <a:cs typeface="+mn-cs"/>
                        </a:rPr>
                        <a:t>$50.05</a:t>
                      </a:r>
                      <a:endParaRPr kumimoji="0" lang="en-US" sz="900" b="0" i="0" u="none" strike="noStrike" kern="1200"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noFill/>
                      <a:prstDash val="sysDot"/>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a:noFill/>
                    </a:lnTlToBr>
                    <a:lnBlToTr>
                      <a:noFill/>
                    </a:lnBlToTr>
                    <a:solidFill>
                      <a:schemeClr val="bg1">
                        <a:lumMod val="95000"/>
                      </a:schemeClr>
                    </a:solidFill>
                  </a:tcPr>
                </a:tc>
                <a:tc>
                  <a:txBody>
                    <a:bodyPr/>
                    <a:lstStyle/>
                    <a:p>
                      <a:pPr marL="171450" marR="0" lvl="0" indent="-171450" algn="ctr" defTabSz="914400" rtl="0" eaLnBrk="1" fontAlgn="base" latinLnBrk="0" hangingPunct="1">
                        <a:lnSpc>
                          <a:spcPct val="100000"/>
                        </a:lnSpc>
                        <a:spcBef>
                          <a:spcPts val="600"/>
                        </a:spcBef>
                        <a:spcAft>
                          <a:spcPct val="0"/>
                        </a:spcAft>
                        <a:buClr>
                          <a:srgbClr val="857363"/>
                        </a:buClr>
                        <a:buSzTx/>
                        <a:buFont typeface="Arial" panose="020B0604020202020204" pitchFamily="34" charset="0"/>
                        <a:buChar char="•"/>
                        <a:tabLst/>
                      </a:pPr>
                      <a:endParaRPr kumimoji="0" lang="en-US" sz="900" b="0" i="0" u="none" strike="noStrike"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solidFill>
                        <a:schemeClr val="bg1">
                          <a:lumMod val="75000"/>
                        </a:schemeClr>
                      </a:solidFill>
                      <a:prstDash val="solid"/>
                      <a:round/>
                      <a:headEnd type="none" w="med" len="med"/>
                      <a:tailEnd type="none" w="med" len="med"/>
                    </a:lnL>
                    <a:lnR w="9525" cap="flat" cmpd="sng" algn="ctr">
                      <a:noFill/>
                      <a:prstDash val="sysDot"/>
                      <a:round/>
                      <a:headEnd type="none" w="med" len="med"/>
                      <a:tailEnd type="none" w="med" len="med"/>
                    </a:lnR>
                    <a:lnT w="9525" cap="flat" cmpd="sng" algn="ctr">
                      <a:solidFill>
                        <a:srgbClr val="999999"/>
                      </a:solidFill>
                      <a:prstDash val="sysDot"/>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171450" marR="0" lvl="0" indent="-171450" algn="ctr" defTabSz="914400" rtl="0" eaLnBrk="1" fontAlgn="base" latinLnBrk="0" hangingPunct="1">
                        <a:lnSpc>
                          <a:spcPct val="100000"/>
                        </a:lnSpc>
                        <a:spcBef>
                          <a:spcPts val="600"/>
                        </a:spcBef>
                        <a:spcAft>
                          <a:spcPct val="0"/>
                        </a:spcAft>
                        <a:buClr>
                          <a:srgbClr val="857363"/>
                        </a:buClr>
                        <a:buSzTx/>
                        <a:buFont typeface="Arial" panose="020B0604020202020204" pitchFamily="34" charset="0"/>
                        <a:buChar char="•"/>
                        <a:tabLst/>
                      </a:pPr>
                      <a:endParaRPr kumimoji="0" lang="en-US" sz="900" b="0" i="0" u="none" strike="noStrike"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noFill/>
                      <a:prstDash val="sysDot"/>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lang="en-US" sz="900" b="0" kern="1200" dirty="0">
                          <a:solidFill>
                            <a:schemeClr val="tx1"/>
                          </a:solidFill>
                          <a:latin typeface="+mn-lt"/>
                          <a:ea typeface="+mn-ea"/>
                          <a:cs typeface="+mn-cs"/>
                        </a:rPr>
                        <a:t>Execution Price: </a:t>
                      </a:r>
                      <a:endParaRPr kumimoji="0" lang="en-US" sz="900" b="0" i="0" u="none" strike="noStrike" kern="1200"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solidFill>
                        <a:schemeClr val="bg1">
                          <a:lumMod val="75000"/>
                        </a:schemeClr>
                      </a:solidFill>
                      <a:prstDash val="solid"/>
                      <a:round/>
                      <a:headEnd type="none" w="med" len="med"/>
                      <a:tailEnd type="none" w="med" len="med"/>
                    </a:lnL>
                    <a:lnR w="9525" cap="flat" cmpd="sng" algn="ctr">
                      <a:noFill/>
                      <a:prstDash val="sysDot"/>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lang="en-US" sz="900" b="0" kern="1200" dirty="0">
                          <a:solidFill>
                            <a:schemeClr val="tx1"/>
                          </a:solidFill>
                          <a:latin typeface="+mn-lt"/>
                          <a:ea typeface="+mn-ea"/>
                          <a:cs typeface="+mn-cs"/>
                        </a:rPr>
                        <a:t>$50.04</a:t>
                      </a:r>
                      <a:endParaRPr kumimoji="0" lang="en-US" sz="900" b="0" i="0" u="none" strike="noStrike" kern="1200"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noFill/>
                      <a:prstDash val="sysDot"/>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a:noFill/>
                    </a:lnTlToBr>
                    <a:lnBlToTr>
                      <a:noFill/>
                    </a:lnBlToTr>
                    <a:solidFill>
                      <a:schemeClr val="bg1">
                        <a:lumMod val="95000"/>
                      </a:schemeClr>
                    </a:solidFill>
                  </a:tcPr>
                </a:tc>
                <a:tc>
                  <a:txBody>
                    <a:bodyPr/>
                    <a:lstStyle/>
                    <a:p>
                      <a:pPr marL="117475" marR="0" lvl="0" indent="-117475" algn="ctr" defTabSz="914400" rtl="0" eaLnBrk="1" fontAlgn="base" latinLnBrk="0" hangingPunct="1">
                        <a:lnSpc>
                          <a:spcPct val="100000"/>
                        </a:lnSpc>
                        <a:spcBef>
                          <a:spcPts val="600"/>
                        </a:spcBef>
                        <a:spcAft>
                          <a:spcPct val="0"/>
                        </a:spcAft>
                        <a:buClr>
                          <a:srgbClr val="857363"/>
                        </a:buClr>
                        <a:buSzTx/>
                        <a:buFontTx/>
                        <a:buChar char="•"/>
                        <a:tabLst/>
                      </a:pPr>
                      <a:endParaRPr kumimoji="0" lang="en-US" sz="900" b="0" i="0" u="none" strike="noStrike"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solidFill>
                        <a:schemeClr val="bg1">
                          <a:lumMod val="75000"/>
                        </a:schemeClr>
                      </a:solidFill>
                      <a:prstDash val="solid"/>
                      <a:round/>
                      <a:headEnd type="none" w="med" len="med"/>
                      <a:tailEnd type="none" w="med" len="med"/>
                    </a:lnL>
                    <a:lnR w="9525" cap="flat" cmpd="sng" algn="ctr">
                      <a:noFill/>
                      <a:prstDash val="sysDot"/>
                      <a:round/>
                      <a:headEnd type="none" w="med" len="med"/>
                      <a:tailEnd type="none" w="med" len="med"/>
                    </a:lnR>
                    <a:lnT w="9525" cap="flat" cmpd="sng" algn="ctr">
                      <a:solidFill>
                        <a:srgbClr val="999999"/>
                      </a:solidFill>
                      <a:prstDash val="sysDot"/>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117475" marR="0" lvl="0" indent="-117475" algn="ctr" defTabSz="914400" rtl="0" eaLnBrk="1" fontAlgn="base" latinLnBrk="0" hangingPunct="1">
                        <a:lnSpc>
                          <a:spcPct val="100000"/>
                        </a:lnSpc>
                        <a:spcBef>
                          <a:spcPts val="600"/>
                        </a:spcBef>
                        <a:spcAft>
                          <a:spcPct val="0"/>
                        </a:spcAft>
                        <a:buClr>
                          <a:srgbClr val="857363"/>
                        </a:buClr>
                        <a:buSzTx/>
                        <a:buFontTx/>
                        <a:buChar char="•"/>
                        <a:tabLst/>
                      </a:pPr>
                      <a:endParaRPr kumimoji="0" lang="en-US" sz="900" b="0" i="0" u="none" strike="noStrike"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noFill/>
                      <a:prstDash val="sysDot"/>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lang="en-US" sz="900" b="0" kern="1200" dirty="0">
                          <a:solidFill>
                            <a:schemeClr val="tx1"/>
                          </a:solidFill>
                          <a:latin typeface="+mn-lt"/>
                          <a:ea typeface="+mn-ea"/>
                          <a:cs typeface="+mn-cs"/>
                        </a:rPr>
                        <a:t>Execution Price: </a:t>
                      </a:r>
                      <a:endParaRPr kumimoji="0" lang="en-US" sz="900" b="0" i="0" u="none" strike="noStrike" kern="1200"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solidFill>
                        <a:schemeClr val="bg1">
                          <a:lumMod val="75000"/>
                        </a:schemeClr>
                      </a:solidFill>
                      <a:prstDash val="solid"/>
                      <a:round/>
                      <a:headEnd type="none" w="med" len="med"/>
                      <a:tailEnd type="none" w="med" len="med"/>
                    </a:lnL>
                    <a:lnR w="9525" cap="flat" cmpd="sng" algn="ctr">
                      <a:noFill/>
                      <a:prstDash val="sysDot"/>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lang="en-US" sz="900" b="0" kern="1200" dirty="0">
                          <a:solidFill>
                            <a:schemeClr val="tx1"/>
                          </a:solidFill>
                          <a:latin typeface="+mn-lt"/>
                          <a:ea typeface="+mn-ea"/>
                          <a:cs typeface="+mn-cs"/>
                        </a:rPr>
                        <a:t>$50.03</a:t>
                      </a:r>
                      <a:endParaRPr kumimoji="0" lang="en-US" sz="900" b="0" i="0" u="none" strike="noStrike" kern="1200"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noFill/>
                      <a:prstDash val="sysDot"/>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2"/>
                  </a:ext>
                </a:extLst>
              </a:tr>
              <a:tr h="230894">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lang="en-US" sz="900" b="0" kern="1200" dirty="0">
                          <a:solidFill>
                            <a:schemeClr val="tx1"/>
                          </a:solidFill>
                          <a:latin typeface="+mn-lt"/>
                          <a:ea typeface="+mn-ea"/>
                          <a:cs typeface="+mn-cs"/>
                        </a:rPr>
                        <a:t>Notional Value: </a:t>
                      </a:r>
                      <a:endParaRPr kumimoji="0" lang="en-US" sz="900" b="0" i="0" u="none" strike="noStrike" kern="1200"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solidFill>
                        <a:srgbClr val="BFBFBF"/>
                      </a:solidFill>
                      <a:prstDash val="solid"/>
                      <a:round/>
                      <a:headEnd type="none" w="med" len="med"/>
                      <a:tailEnd type="none" w="med" len="med"/>
                    </a:lnL>
                    <a:lnR w="9525" cap="flat" cmpd="sng" algn="ctr">
                      <a:no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lang="en-US" sz="900" b="0" kern="1200" dirty="0">
                          <a:solidFill>
                            <a:schemeClr val="tx1"/>
                          </a:solidFill>
                          <a:latin typeface="+mn-lt"/>
                          <a:ea typeface="+mn-ea"/>
                          <a:cs typeface="+mn-cs"/>
                        </a:rPr>
                        <a:t>$50,050</a:t>
                      </a:r>
                      <a:endParaRPr kumimoji="0" lang="en-US" sz="900" b="0" i="0" u="none" strike="noStrike" kern="1200"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noFill/>
                      <a:prstDash val="sysDot"/>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a:noFill/>
                    </a:lnTlToBr>
                    <a:lnBlToTr>
                      <a:noFill/>
                    </a:lnBlToTr>
                    <a:solidFill>
                      <a:schemeClr val="bg1">
                        <a:lumMod val="95000"/>
                      </a:schemeClr>
                    </a:solidFill>
                  </a:tcPr>
                </a:tc>
                <a:tc>
                  <a:txBody>
                    <a:bodyPr/>
                    <a:lstStyle/>
                    <a:p>
                      <a:pPr marL="171450" marR="0" lvl="0" indent="-171450" algn="ctr" defTabSz="914400" rtl="0" eaLnBrk="1" fontAlgn="base" latinLnBrk="0" hangingPunct="1">
                        <a:lnSpc>
                          <a:spcPct val="100000"/>
                        </a:lnSpc>
                        <a:spcBef>
                          <a:spcPts val="600"/>
                        </a:spcBef>
                        <a:spcAft>
                          <a:spcPct val="0"/>
                        </a:spcAft>
                        <a:buClr>
                          <a:srgbClr val="857363"/>
                        </a:buClr>
                        <a:buSzTx/>
                        <a:buFont typeface="Arial" panose="020B0604020202020204" pitchFamily="34" charset="0"/>
                        <a:buChar char="•"/>
                        <a:tabLst/>
                      </a:pPr>
                      <a:endParaRPr kumimoji="0" lang="en-US" sz="900" b="0" i="0" u="none" strike="noStrike"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solidFill>
                        <a:schemeClr val="bg1">
                          <a:lumMod val="75000"/>
                        </a:schemeClr>
                      </a:solidFill>
                      <a:prstDash val="solid"/>
                      <a:round/>
                      <a:headEnd type="none" w="med" len="med"/>
                      <a:tailEnd type="none" w="med" len="med"/>
                    </a:lnL>
                    <a:lnR w="9525" cap="flat" cmpd="sng" algn="ctr">
                      <a:no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171450" marR="0" lvl="0" indent="-171450" algn="ctr" defTabSz="914400" rtl="0" eaLnBrk="1" fontAlgn="base" latinLnBrk="0" hangingPunct="1">
                        <a:lnSpc>
                          <a:spcPct val="100000"/>
                        </a:lnSpc>
                        <a:spcBef>
                          <a:spcPts val="600"/>
                        </a:spcBef>
                        <a:spcAft>
                          <a:spcPct val="0"/>
                        </a:spcAft>
                        <a:buClr>
                          <a:srgbClr val="857363"/>
                        </a:buClr>
                        <a:buSzTx/>
                        <a:buFont typeface="Arial" panose="020B0604020202020204" pitchFamily="34" charset="0"/>
                        <a:buChar char="•"/>
                        <a:tabLst/>
                      </a:pPr>
                      <a:endParaRPr kumimoji="0" lang="en-US" sz="900" b="0" i="0" u="none" strike="noStrike"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noFill/>
                      <a:prstDash val="sysDot"/>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lang="en-US" sz="900" b="0" kern="1200" dirty="0">
                          <a:solidFill>
                            <a:schemeClr val="tx1"/>
                          </a:solidFill>
                          <a:latin typeface="+mn-lt"/>
                          <a:ea typeface="+mn-ea"/>
                          <a:cs typeface="+mn-cs"/>
                        </a:rPr>
                        <a:t>Notional Value: </a:t>
                      </a:r>
                      <a:endParaRPr kumimoji="0" lang="en-US" sz="900" b="0" i="0" u="none" strike="noStrike" kern="1200"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solidFill>
                        <a:schemeClr val="bg1">
                          <a:lumMod val="75000"/>
                        </a:schemeClr>
                      </a:solidFill>
                      <a:prstDash val="solid"/>
                      <a:round/>
                      <a:headEnd type="none" w="med" len="med"/>
                      <a:tailEnd type="none" w="med" len="med"/>
                    </a:lnL>
                    <a:lnR w="9525" cap="flat" cmpd="sng" algn="ctr">
                      <a:no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lang="en-US" sz="900" b="0" kern="1200" dirty="0">
                          <a:solidFill>
                            <a:schemeClr val="tx1"/>
                          </a:solidFill>
                          <a:latin typeface="+mn-lt"/>
                          <a:ea typeface="+mn-ea"/>
                          <a:cs typeface="+mn-cs"/>
                        </a:rPr>
                        <a:t>$50,040</a:t>
                      </a:r>
                      <a:endParaRPr kumimoji="0" lang="en-US" sz="900" b="0" i="0" u="none" strike="noStrike" kern="1200"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noFill/>
                      <a:prstDash val="sysDot"/>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a:noFill/>
                    </a:lnTlToBr>
                    <a:lnBlToTr>
                      <a:noFill/>
                    </a:lnBlToTr>
                    <a:solidFill>
                      <a:schemeClr val="bg1">
                        <a:lumMod val="95000"/>
                      </a:schemeClr>
                    </a:solidFill>
                  </a:tcPr>
                </a:tc>
                <a:tc>
                  <a:txBody>
                    <a:bodyPr/>
                    <a:lstStyle/>
                    <a:p>
                      <a:pPr marL="117475" marR="0" lvl="0" indent="-117475" algn="ctr" defTabSz="914400" rtl="0" eaLnBrk="1" fontAlgn="base" latinLnBrk="0" hangingPunct="1">
                        <a:lnSpc>
                          <a:spcPct val="100000"/>
                        </a:lnSpc>
                        <a:spcBef>
                          <a:spcPts val="600"/>
                        </a:spcBef>
                        <a:spcAft>
                          <a:spcPct val="0"/>
                        </a:spcAft>
                        <a:buClr>
                          <a:srgbClr val="857363"/>
                        </a:buClr>
                        <a:buSzTx/>
                        <a:buFontTx/>
                        <a:buChar char="•"/>
                        <a:tabLst/>
                      </a:pPr>
                      <a:endParaRPr kumimoji="0" lang="en-US" sz="900" b="0" i="0" u="none" strike="noStrike"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solidFill>
                        <a:schemeClr val="bg1">
                          <a:lumMod val="75000"/>
                        </a:schemeClr>
                      </a:solidFill>
                      <a:prstDash val="solid"/>
                      <a:round/>
                      <a:headEnd type="none" w="med" len="med"/>
                      <a:tailEnd type="none" w="med" len="med"/>
                    </a:lnL>
                    <a:lnR w="9525" cap="flat" cmpd="sng" algn="ctr">
                      <a:no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117475" marR="0" lvl="0" indent="-117475" algn="ctr" defTabSz="914400" rtl="0" eaLnBrk="1" fontAlgn="base" latinLnBrk="0" hangingPunct="1">
                        <a:lnSpc>
                          <a:spcPct val="100000"/>
                        </a:lnSpc>
                        <a:spcBef>
                          <a:spcPts val="600"/>
                        </a:spcBef>
                        <a:spcAft>
                          <a:spcPct val="0"/>
                        </a:spcAft>
                        <a:buClr>
                          <a:srgbClr val="857363"/>
                        </a:buClr>
                        <a:buSzTx/>
                        <a:buFontTx/>
                        <a:buChar char="•"/>
                        <a:tabLst/>
                      </a:pPr>
                      <a:endParaRPr kumimoji="0" lang="en-US" sz="900" b="0" i="0" u="none" strike="noStrike"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noFill/>
                      <a:prstDash val="sysDot"/>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lang="en-US" sz="900" b="0" kern="1200" dirty="0">
                          <a:solidFill>
                            <a:schemeClr val="tx1"/>
                          </a:solidFill>
                          <a:latin typeface="+mn-lt"/>
                          <a:ea typeface="+mn-ea"/>
                          <a:cs typeface="+mn-cs"/>
                        </a:rPr>
                        <a:t>Notional Value: </a:t>
                      </a:r>
                      <a:endParaRPr kumimoji="0" lang="en-US" sz="900" b="0" i="0" u="none" strike="noStrike" kern="1200"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solidFill>
                        <a:schemeClr val="bg1">
                          <a:lumMod val="75000"/>
                        </a:schemeClr>
                      </a:solidFill>
                      <a:prstDash val="solid"/>
                      <a:round/>
                      <a:headEnd type="none" w="med" len="med"/>
                      <a:tailEnd type="none" w="med" len="med"/>
                    </a:lnL>
                    <a:lnR w="9525" cap="flat" cmpd="sng" algn="ctr">
                      <a:no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lang="en-US" sz="900" b="0" kern="1200" dirty="0">
                          <a:solidFill>
                            <a:schemeClr val="tx1"/>
                          </a:solidFill>
                          <a:latin typeface="+mn-lt"/>
                          <a:ea typeface="+mn-ea"/>
                          <a:cs typeface="+mn-cs"/>
                        </a:rPr>
                        <a:t>$50,030</a:t>
                      </a:r>
                      <a:endParaRPr kumimoji="0" lang="en-US" sz="900" b="0" i="0" u="none" strike="noStrike" kern="1200"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noFill/>
                      <a:prstDash val="sysDot"/>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983920591"/>
                  </a:ext>
                </a:extLst>
              </a:tr>
              <a:tr h="230894">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lang="en-US" sz="900" b="0" kern="1200" dirty="0">
                          <a:solidFill>
                            <a:schemeClr val="tx1"/>
                          </a:solidFill>
                          <a:latin typeface="+mn-lt"/>
                          <a:ea typeface="+mn-ea"/>
                          <a:cs typeface="+mn-cs"/>
                        </a:rPr>
                        <a:t>Price Improvement:</a:t>
                      </a:r>
                      <a:endParaRPr kumimoji="0" lang="en-US" sz="900" b="0" i="0" u="none" strike="noStrike" kern="1200"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solidFill>
                        <a:srgbClr val="BFBFBF"/>
                      </a:solidFill>
                      <a:prstDash val="solid"/>
                      <a:round/>
                      <a:headEnd type="none" w="med" len="med"/>
                      <a:tailEnd type="none" w="med" len="med"/>
                    </a:lnL>
                    <a:lnR w="9525" cap="flat" cmpd="sng" algn="ctr">
                      <a:no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kumimoji="0" lang="en-US" sz="900" b="0" i="0" u="none" strike="noStrike" kern="1200" cap="none" normalizeH="0" baseline="0" dirty="0">
                          <a:ln>
                            <a:noFill/>
                          </a:ln>
                          <a:solidFill>
                            <a:schemeClr val="tx1"/>
                          </a:solidFill>
                          <a:effectLst/>
                          <a:latin typeface="Arial" charset="0"/>
                          <a:ea typeface="ＭＳ Ｐゴシック"/>
                          <a:cs typeface="ＭＳ Ｐゴシック"/>
                        </a:rPr>
                        <a:t>$0</a:t>
                      </a:r>
                    </a:p>
                  </a:txBody>
                  <a:tcPr marL="45720" marR="45720" anchor="ctr" horzOverflow="overflow">
                    <a:lnL w="9525" cap="flat" cmpd="sng" algn="ctr">
                      <a:noFill/>
                      <a:prstDash val="sysDot"/>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a:noFill/>
                    </a:lnTlToBr>
                    <a:lnBlToTr>
                      <a:noFill/>
                    </a:lnBlToTr>
                    <a:solidFill>
                      <a:schemeClr val="bg1">
                        <a:lumMod val="95000"/>
                      </a:schemeClr>
                    </a:solidFill>
                  </a:tcPr>
                </a:tc>
                <a:tc>
                  <a:txBody>
                    <a:bodyPr/>
                    <a:lstStyle/>
                    <a:p>
                      <a:pPr marL="171450" marR="0" lvl="0" indent="-171450" algn="ctr" defTabSz="914400" rtl="0" eaLnBrk="1" fontAlgn="base" latinLnBrk="0" hangingPunct="1">
                        <a:lnSpc>
                          <a:spcPct val="100000"/>
                        </a:lnSpc>
                        <a:spcBef>
                          <a:spcPts val="600"/>
                        </a:spcBef>
                        <a:spcAft>
                          <a:spcPct val="0"/>
                        </a:spcAft>
                        <a:buClr>
                          <a:srgbClr val="857363"/>
                        </a:buClr>
                        <a:buSzTx/>
                        <a:buFont typeface="Arial" panose="020B0604020202020204" pitchFamily="34" charset="0"/>
                        <a:buChar char="•"/>
                        <a:tabLst/>
                      </a:pPr>
                      <a:endParaRPr kumimoji="0" lang="en-US" sz="900" b="0" i="0" u="none" strike="noStrike"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solidFill>
                        <a:schemeClr val="bg1">
                          <a:lumMod val="75000"/>
                        </a:schemeClr>
                      </a:solidFill>
                      <a:prstDash val="solid"/>
                      <a:round/>
                      <a:headEnd type="none" w="med" len="med"/>
                      <a:tailEnd type="none" w="med" len="med"/>
                    </a:lnL>
                    <a:lnR w="9525" cap="flat" cmpd="sng" algn="ctr">
                      <a:no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171450" marR="0" lvl="0" indent="-171450" algn="ctr" defTabSz="914400" rtl="0" eaLnBrk="1" fontAlgn="base" latinLnBrk="0" hangingPunct="1">
                        <a:lnSpc>
                          <a:spcPct val="100000"/>
                        </a:lnSpc>
                        <a:spcBef>
                          <a:spcPts val="600"/>
                        </a:spcBef>
                        <a:spcAft>
                          <a:spcPct val="0"/>
                        </a:spcAft>
                        <a:buClr>
                          <a:srgbClr val="857363"/>
                        </a:buClr>
                        <a:buSzTx/>
                        <a:buFont typeface="Arial" panose="020B0604020202020204" pitchFamily="34" charset="0"/>
                        <a:buChar char="•"/>
                        <a:tabLst/>
                      </a:pPr>
                      <a:endParaRPr kumimoji="0" lang="en-US" sz="900" b="0" i="0" u="none" strike="noStrike"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noFill/>
                      <a:prstDash val="sysDot"/>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lang="en-US" sz="900" b="0" kern="1200" dirty="0">
                          <a:solidFill>
                            <a:schemeClr val="tx1"/>
                          </a:solidFill>
                          <a:latin typeface="+mn-lt"/>
                          <a:ea typeface="+mn-ea"/>
                          <a:cs typeface="+mn-cs"/>
                        </a:rPr>
                        <a:t>Price Improvement:</a:t>
                      </a:r>
                      <a:endParaRPr kumimoji="0" lang="en-US" sz="900" b="0" i="0" u="none" strike="noStrike" kern="1200"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solidFill>
                        <a:schemeClr val="bg1">
                          <a:lumMod val="75000"/>
                        </a:schemeClr>
                      </a:solidFill>
                      <a:prstDash val="solid"/>
                      <a:round/>
                      <a:headEnd type="none" w="med" len="med"/>
                      <a:tailEnd type="none" w="med" len="med"/>
                    </a:lnL>
                    <a:lnR w="9525" cap="flat" cmpd="sng" algn="ctr">
                      <a:no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kumimoji="0" lang="en-US" sz="900" b="0" i="0" u="none" strike="noStrike" kern="1200" cap="none" normalizeH="0" baseline="0" dirty="0">
                          <a:ln>
                            <a:noFill/>
                          </a:ln>
                          <a:solidFill>
                            <a:schemeClr val="tx1"/>
                          </a:solidFill>
                          <a:effectLst/>
                          <a:latin typeface="Arial" charset="0"/>
                          <a:ea typeface="ＭＳ Ｐゴシック"/>
                          <a:cs typeface="ＭＳ Ｐゴシック"/>
                        </a:rPr>
                        <a:t>$10</a:t>
                      </a:r>
                    </a:p>
                  </a:txBody>
                  <a:tcPr marL="45720" marR="45720" anchor="ctr" horzOverflow="overflow">
                    <a:lnL w="9525" cap="flat" cmpd="sng" algn="ctr">
                      <a:noFill/>
                      <a:prstDash val="sysDot"/>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a:noFill/>
                    </a:lnTlToBr>
                    <a:lnBlToTr>
                      <a:noFill/>
                    </a:lnBlToTr>
                    <a:solidFill>
                      <a:schemeClr val="bg1">
                        <a:lumMod val="95000"/>
                      </a:schemeClr>
                    </a:solidFill>
                  </a:tcPr>
                </a:tc>
                <a:tc>
                  <a:txBody>
                    <a:bodyPr/>
                    <a:lstStyle/>
                    <a:p>
                      <a:pPr marL="117475" marR="0" lvl="0" indent="-117475" algn="ctr" defTabSz="914400" rtl="0" eaLnBrk="1" fontAlgn="base" latinLnBrk="0" hangingPunct="1">
                        <a:lnSpc>
                          <a:spcPct val="100000"/>
                        </a:lnSpc>
                        <a:spcBef>
                          <a:spcPts val="600"/>
                        </a:spcBef>
                        <a:spcAft>
                          <a:spcPct val="0"/>
                        </a:spcAft>
                        <a:buClr>
                          <a:srgbClr val="857363"/>
                        </a:buClr>
                        <a:buSzTx/>
                        <a:buFontTx/>
                        <a:buChar char="•"/>
                        <a:tabLst/>
                      </a:pPr>
                      <a:endParaRPr kumimoji="0" lang="en-US" sz="900" b="0" i="0" u="none" strike="noStrike"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solidFill>
                        <a:schemeClr val="bg1">
                          <a:lumMod val="75000"/>
                        </a:schemeClr>
                      </a:solidFill>
                      <a:prstDash val="solid"/>
                      <a:round/>
                      <a:headEnd type="none" w="med" len="med"/>
                      <a:tailEnd type="none" w="med" len="med"/>
                    </a:lnL>
                    <a:lnR w="9525" cap="flat" cmpd="sng" algn="ctr">
                      <a:no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117475" marR="0" lvl="0" indent="-117475" algn="ctr" defTabSz="914400" rtl="0" eaLnBrk="1" fontAlgn="base" latinLnBrk="0" hangingPunct="1">
                        <a:lnSpc>
                          <a:spcPct val="100000"/>
                        </a:lnSpc>
                        <a:spcBef>
                          <a:spcPts val="600"/>
                        </a:spcBef>
                        <a:spcAft>
                          <a:spcPct val="0"/>
                        </a:spcAft>
                        <a:buClr>
                          <a:srgbClr val="857363"/>
                        </a:buClr>
                        <a:buSzTx/>
                        <a:buFontTx/>
                        <a:buChar char="•"/>
                        <a:tabLst/>
                      </a:pPr>
                      <a:endParaRPr kumimoji="0" lang="en-US" sz="900" b="0" i="0" u="none" strike="noStrike"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noFill/>
                      <a:prstDash val="sysDot"/>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lang="en-US" sz="900" b="0" kern="1200" dirty="0">
                          <a:solidFill>
                            <a:schemeClr val="tx1"/>
                          </a:solidFill>
                          <a:latin typeface="+mn-lt"/>
                          <a:ea typeface="+mn-ea"/>
                          <a:cs typeface="+mn-cs"/>
                        </a:rPr>
                        <a:t>Price Improvement:</a:t>
                      </a:r>
                      <a:endParaRPr kumimoji="0" lang="en-US" sz="900" b="0" i="0" u="none" strike="noStrike" kern="1200"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solidFill>
                        <a:schemeClr val="bg1">
                          <a:lumMod val="75000"/>
                        </a:schemeClr>
                      </a:solidFill>
                      <a:prstDash val="solid"/>
                      <a:round/>
                      <a:headEnd type="none" w="med" len="med"/>
                      <a:tailEnd type="none" w="med" len="med"/>
                    </a:lnL>
                    <a:lnR w="9525" cap="flat" cmpd="sng" algn="ctr">
                      <a:no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kumimoji="0" lang="en-US" sz="900" b="0" i="0" u="none" strike="noStrike" kern="1200" cap="none" normalizeH="0" baseline="0" dirty="0">
                          <a:ln>
                            <a:noFill/>
                          </a:ln>
                          <a:solidFill>
                            <a:schemeClr val="tx1"/>
                          </a:solidFill>
                          <a:effectLst/>
                          <a:latin typeface="Arial" charset="0"/>
                          <a:ea typeface="ＭＳ Ｐゴシック"/>
                          <a:cs typeface="ＭＳ Ｐゴシック"/>
                        </a:rPr>
                        <a:t>$20</a:t>
                      </a:r>
                    </a:p>
                  </a:txBody>
                  <a:tcPr marL="45720" marR="45720" anchor="ctr" horzOverflow="overflow">
                    <a:lnL w="9525" cap="flat" cmpd="sng" algn="ctr">
                      <a:noFill/>
                      <a:prstDash val="sysDot"/>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ysDot"/>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389118266"/>
                  </a:ext>
                </a:extLst>
              </a:tr>
              <a:tr h="230893">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lang="en-US" sz="900" b="0" kern="1200" dirty="0">
                          <a:solidFill>
                            <a:schemeClr val="tx1"/>
                          </a:solidFill>
                          <a:latin typeface="+mn-lt"/>
                          <a:ea typeface="+mn-ea"/>
                          <a:cs typeface="+mn-cs"/>
                        </a:rPr>
                        <a:t>PFOF:</a:t>
                      </a:r>
                      <a:endParaRPr kumimoji="0" lang="en-US" sz="900" b="0" i="0" u="none" strike="noStrike" kern="1200"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solidFill>
                        <a:srgbClr val="BFBFBF"/>
                      </a:solidFill>
                      <a:prstDash val="solid"/>
                      <a:round/>
                      <a:headEnd type="none" w="med" len="med"/>
                      <a:tailEnd type="none" w="med" len="med"/>
                    </a:lnL>
                    <a:lnR w="9525" cap="flat" cmpd="sng" algn="ctr">
                      <a:no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kumimoji="0" lang="en-US" sz="900" b="0" i="0" u="none" strike="noStrike" kern="1200" cap="none" normalizeH="0" baseline="0" dirty="0">
                          <a:ln>
                            <a:noFill/>
                          </a:ln>
                          <a:solidFill>
                            <a:schemeClr val="tx1"/>
                          </a:solidFill>
                          <a:effectLst/>
                          <a:latin typeface="Arial" charset="0"/>
                          <a:ea typeface="ＭＳ Ｐゴシック"/>
                          <a:cs typeface="ＭＳ Ｐゴシック"/>
                        </a:rPr>
                        <a:t>$20</a:t>
                      </a:r>
                    </a:p>
                  </a:txBody>
                  <a:tcPr marL="45720" marR="45720" anchor="ctr" horzOverflow="overflow">
                    <a:lnL w="9525" cap="flat" cmpd="sng" algn="ctr">
                      <a:noFill/>
                      <a:prstDash val="sysDot"/>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71450" marR="0" lvl="0" indent="-171450" algn="ctr" defTabSz="914400" rtl="0" eaLnBrk="1" fontAlgn="base" latinLnBrk="0" hangingPunct="1">
                        <a:lnSpc>
                          <a:spcPct val="100000"/>
                        </a:lnSpc>
                        <a:spcBef>
                          <a:spcPts val="600"/>
                        </a:spcBef>
                        <a:spcAft>
                          <a:spcPct val="0"/>
                        </a:spcAft>
                        <a:buClr>
                          <a:srgbClr val="857363"/>
                        </a:buClr>
                        <a:buSzTx/>
                        <a:buFont typeface="Arial" panose="020B0604020202020204" pitchFamily="34" charset="0"/>
                        <a:buChar char="•"/>
                        <a:tabLst/>
                      </a:pPr>
                      <a:endParaRPr kumimoji="0" lang="en-US" sz="900" b="0" i="0" u="none" strike="noStrike"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solidFill>
                        <a:schemeClr val="bg1">
                          <a:lumMod val="75000"/>
                        </a:schemeClr>
                      </a:solidFill>
                      <a:prstDash val="solid"/>
                      <a:round/>
                      <a:headEnd type="none" w="med" len="med"/>
                      <a:tailEnd type="none" w="med" len="med"/>
                    </a:lnL>
                    <a:lnR w="9525" cap="flat" cmpd="sng" algn="ctr">
                      <a:no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171450" marR="0" lvl="0" indent="-171450" algn="ctr" defTabSz="914400" rtl="0" eaLnBrk="1" fontAlgn="base" latinLnBrk="0" hangingPunct="1">
                        <a:lnSpc>
                          <a:spcPct val="100000"/>
                        </a:lnSpc>
                        <a:spcBef>
                          <a:spcPts val="600"/>
                        </a:spcBef>
                        <a:spcAft>
                          <a:spcPct val="0"/>
                        </a:spcAft>
                        <a:buClr>
                          <a:srgbClr val="857363"/>
                        </a:buClr>
                        <a:buSzTx/>
                        <a:buFont typeface="Arial" panose="020B0604020202020204" pitchFamily="34" charset="0"/>
                        <a:buChar char="•"/>
                        <a:tabLst/>
                      </a:pPr>
                      <a:endParaRPr kumimoji="0" lang="en-US" sz="900" b="0" i="0" u="none" strike="noStrike"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noFill/>
                      <a:prstDash val="sysDot"/>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lang="en-US" sz="900" b="0" kern="1200" dirty="0">
                          <a:solidFill>
                            <a:schemeClr val="tx1"/>
                          </a:solidFill>
                          <a:latin typeface="+mn-lt"/>
                          <a:ea typeface="+mn-ea"/>
                          <a:cs typeface="+mn-cs"/>
                        </a:rPr>
                        <a:t>PFOF:</a:t>
                      </a:r>
                      <a:endParaRPr kumimoji="0" lang="en-US" sz="900" b="0" i="0" u="none" strike="noStrike" kern="1200"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solidFill>
                        <a:schemeClr val="bg1">
                          <a:lumMod val="75000"/>
                        </a:schemeClr>
                      </a:solidFill>
                      <a:prstDash val="solid"/>
                      <a:round/>
                      <a:headEnd type="none" w="med" len="med"/>
                      <a:tailEnd type="none" w="med" len="med"/>
                    </a:lnL>
                    <a:lnR w="9525" cap="flat" cmpd="sng" algn="ctr">
                      <a:no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kumimoji="0" lang="en-US" sz="900" b="0" i="0" u="none" strike="noStrike" kern="1200" cap="none" normalizeH="0" baseline="0" dirty="0">
                          <a:ln>
                            <a:noFill/>
                          </a:ln>
                          <a:solidFill>
                            <a:schemeClr val="tx1"/>
                          </a:solidFill>
                          <a:effectLst/>
                          <a:latin typeface="Arial" charset="0"/>
                          <a:ea typeface="ＭＳ Ｐゴシック"/>
                          <a:cs typeface="ＭＳ Ｐゴシック"/>
                        </a:rPr>
                        <a:t>$10</a:t>
                      </a:r>
                    </a:p>
                  </a:txBody>
                  <a:tcPr marL="45720" marR="45720" anchor="ctr" horzOverflow="overflow">
                    <a:lnL w="9525" cap="flat" cmpd="sng" algn="ctr">
                      <a:noFill/>
                      <a:prstDash val="sysDot"/>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7475" marR="0" lvl="0" indent="-117475" algn="ctr" defTabSz="914400" rtl="0" eaLnBrk="1" fontAlgn="base" latinLnBrk="0" hangingPunct="1">
                        <a:lnSpc>
                          <a:spcPct val="100000"/>
                        </a:lnSpc>
                        <a:spcBef>
                          <a:spcPts val="600"/>
                        </a:spcBef>
                        <a:spcAft>
                          <a:spcPct val="0"/>
                        </a:spcAft>
                        <a:buClr>
                          <a:srgbClr val="857363"/>
                        </a:buClr>
                        <a:buSzTx/>
                        <a:buFontTx/>
                        <a:buChar char="•"/>
                        <a:tabLst/>
                      </a:pPr>
                      <a:endParaRPr kumimoji="0" lang="en-US" sz="900" b="0" i="0" u="none" strike="noStrike"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solidFill>
                        <a:schemeClr val="bg1">
                          <a:lumMod val="75000"/>
                        </a:schemeClr>
                      </a:solidFill>
                      <a:prstDash val="solid"/>
                      <a:round/>
                      <a:headEnd type="none" w="med" len="med"/>
                      <a:tailEnd type="none" w="med" len="med"/>
                    </a:lnL>
                    <a:lnR w="9525" cap="flat" cmpd="sng" algn="ctr">
                      <a:no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117475" marR="0" lvl="0" indent="-117475" algn="ctr" defTabSz="914400" rtl="0" eaLnBrk="1" fontAlgn="base" latinLnBrk="0" hangingPunct="1">
                        <a:lnSpc>
                          <a:spcPct val="100000"/>
                        </a:lnSpc>
                        <a:spcBef>
                          <a:spcPts val="600"/>
                        </a:spcBef>
                        <a:spcAft>
                          <a:spcPct val="0"/>
                        </a:spcAft>
                        <a:buClr>
                          <a:srgbClr val="857363"/>
                        </a:buClr>
                        <a:buSzTx/>
                        <a:buFontTx/>
                        <a:buChar char="•"/>
                        <a:tabLst/>
                      </a:pPr>
                      <a:endParaRPr kumimoji="0" lang="en-US" sz="900" b="0" i="0" u="none" strike="noStrike"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noFill/>
                      <a:prstDash val="sysDot"/>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lang="en-US" sz="900" b="0" kern="1200" dirty="0">
                          <a:solidFill>
                            <a:schemeClr val="tx1"/>
                          </a:solidFill>
                          <a:latin typeface="+mn-lt"/>
                          <a:ea typeface="+mn-ea"/>
                          <a:cs typeface="+mn-cs"/>
                        </a:rPr>
                        <a:t>PFOF:</a:t>
                      </a:r>
                      <a:endParaRPr kumimoji="0" lang="en-US" sz="900" b="0" i="0" u="none" strike="noStrike" kern="1200" cap="none" normalizeH="0" baseline="0" dirty="0">
                        <a:ln>
                          <a:noFill/>
                        </a:ln>
                        <a:solidFill>
                          <a:schemeClr val="tx1"/>
                        </a:solidFill>
                        <a:effectLst/>
                        <a:latin typeface="Arial" charset="0"/>
                        <a:ea typeface="ＭＳ Ｐゴシック"/>
                        <a:cs typeface="ＭＳ Ｐゴシック"/>
                      </a:endParaRPr>
                    </a:p>
                  </a:txBody>
                  <a:tcPr marL="45720" marR="45720" anchor="ctr" horzOverflow="overflow">
                    <a:lnL w="9525" cap="flat" cmpd="sng" algn="ctr">
                      <a:solidFill>
                        <a:schemeClr val="bg1">
                          <a:lumMod val="75000"/>
                        </a:schemeClr>
                      </a:solidFill>
                      <a:prstDash val="solid"/>
                      <a:round/>
                      <a:headEnd type="none" w="med" len="med"/>
                      <a:tailEnd type="none" w="med" len="med"/>
                    </a:lnL>
                    <a:lnR w="9525" cap="flat" cmpd="sng" algn="ctr">
                      <a:noFill/>
                      <a:prstDash val="sysDot"/>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 typeface="Arial" panose="020B0604020202020204" pitchFamily="34" charset="0"/>
                        <a:buNone/>
                        <a:tabLst/>
                      </a:pPr>
                      <a:r>
                        <a:rPr kumimoji="0" lang="en-US" sz="900" b="0" i="0" u="none" strike="noStrike" kern="1200" cap="none" normalizeH="0" baseline="0" dirty="0">
                          <a:ln>
                            <a:noFill/>
                          </a:ln>
                          <a:solidFill>
                            <a:schemeClr val="tx1"/>
                          </a:solidFill>
                          <a:effectLst/>
                          <a:latin typeface="Arial" charset="0"/>
                          <a:ea typeface="ＭＳ Ｐゴシック"/>
                          <a:cs typeface="ＭＳ Ｐゴシック"/>
                        </a:rPr>
                        <a:t>$0</a:t>
                      </a:r>
                    </a:p>
                  </a:txBody>
                  <a:tcPr marL="45720" marR="45720" anchor="ctr" horzOverflow="overflow">
                    <a:lnL w="9525" cap="flat" cmpd="sng" algn="ctr">
                      <a:noFill/>
                      <a:prstDash val="sysDot"/>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chemeClr val="bg1">
                          <a:lumMod val="75000"/>
                        </a:schemeClr>
                      </a:solidFill>
                      <a:prstDash val="sysDot"/>
                      <a:round/>
                      <a:headEnd type="none" w="med" len="med"/>
                      <a:tailEnd type="none" w="med" len="med"/>
                    </a:lnT>
                    <a:lnB w="9525" cap="flat" cmpd="sng" algn="ctr">
                      <a:solidFill>
                        <a:schemeClr val="bg1">
                          <a:lumMod val="75000"/>
                        </a:schemeClr>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16935600"/>
                  </a:ext>
                </a:extLst>
              </a:tr>
            </a:tbl>
          </a:graphicData>
        </a:graphic>
      </p:graphicFrame>
      <p:cxnSp>
        <p:nvCxnSpPr>
          <p:cNvPr id="8" name="Straight Connector 7">
            <a:extLst>
              <a:ext uri="{FF2B5EF4-FFF2-40B4-BE49-F238E27FC236}">
                <a16:creationId xmlns:a16="http://schemas.microsoft.com/office/drawing/2014/main" id="{091E6995-BFCC-FF58-7A0C-565BED9E37E4}"/>
              </a:ext>
            </a:extLst>
          </p:cNvPr>
          <p:cNvCxnSpPr>
            <a:cxnSpLocks/>
          </p:cNvCxnSpPr>
          <p:nvPr/>
        </p:nvCxnSpPr>
        <p:spPr>
          <a:xfrm>
            <a:off x="1222777" y="3453160"/>
            <a:ext cx="1751069" cy="0"/>
          </a:xfrm>
          <a:prstGeom prst="line">
            <a:avLst/>
          </a:prstGeom>
          <a:noFill/>
          <a:ln w="19050" cap="flat" cmpd="sng" algn="ctr">
            <a:solidFill>
              <a:schemeClr val="accent1"/>
            </a:solidFill>
            <a:prstDash val="solid"/>
            <a:miter lim="800000"/>
          </a:ln>
          <a:effectLst/>
        </p:spPr>
      </p:cxnSp>
      <p:cxnSp>
        <p:nvCxnSpPr>
          <p:cNvPr id="9" name="Straight Connector 8">
            <a:extLst>
              <a:ext uri="{FF2B5EF4-FFF2-40B4-BE49-F238E27FC236}">
                <a16:creationId xmlns:a16="http://schemas.microsoft.com/office/drawing/2014/main" id="{A07B750C-C6F7-7C24-931F-5DB023775992}"/>
              </a:ext>
            </a:extLst>
          </p:cNvPr>
          <p:cNvCxnSpPr>
            <a:cxnSpLocks/>
          </p:cNvCxnSpPr>
          <p:nvPr/>
        </p:nvCxnSpPr>
        <p:spPr>
          <a:xfrm>
            <a:off x="1178951" y="4288407"/>
            <a:ext cx="1767994" cy="0"/>
          </a:xfrm>
          <a:prstGeom prst="line">
            <a:avLst/>
          </a:prstGeom>
          <a:noFill/>
          <a:ln w="6350" cap="flat" cmpd="sng" algn="ctr">
            <a:solidFill>
              <a:schemeClr val="bg1">
                <a:lumMod val="75000"/>
              </a:schemeClr>
            </a:solidFill>
            <a:prstDash val="solid"/>
            <a:miter lim="800000"/>
          </a:ln>
          <a:effectLst/>
        </p:spPr>
      </p:cxnSp>
      <p:sp>
        <p:nvSpPr>
          <p:cNvPr id="10" name="TextBox 9">
            <a:extLst>
              <a:ext uri="{FF2B5EF4-FFF2-40B4-BE49-F238E27FC236}">
                <a16:creationId xmlns:a16="http://schemas.microsoft.com/office/drawing/2014/main" id="{46C3F1F8-9339-741A-5C99-FB69F98EF052}"/>
              </a:ext>
            </a:extLst>
          </p:cNvPr>
          <p:cNvSpPr txBox="1"/>
          <p:nvPr/>
        </p:nvSpPr>
        <p:spPr>
          <a:xfrm>
            <a:off x="718987" y="4046176"/>
            <a:ext cx="766059" cy="338554"/>
          </a:xfrm>
          <a:prstGeom prst="rect">
            <a:avLst/>
          </a:prstGeom>
          <a:noFill/>
        </p:spPr>
        <p:txBody>
          <a:bodyPr wrap="square" rtlCol="0">
            <a:spAutoFit/>
          </a:bodyPr>
          <a:lstStyle/>
          <a:p>
            <a:pPr>
              <a:defRPr/>
            </a:pPr>
            <a:r>
              <a:rPr lang="en-US" sz="800" kern="0" dirty="0">
                <a:solidFill>
                  <a:srgbClr val="333F48"/>
                </a:solidFill>
                <a:latin typeface="+mj-lt"/>
              </a:rPr>
              <a:t>NBB</a:t>
            </a:r>
            <a:br>
              <a:rPr lang="en-US" sz="800" kern="0" dirty="0">
                <a:solidFill>
                  <a:srgbClr val="333F48"/>
                </a:solidFill>
                <a:latin typeface="+mj-lt"/>
              </a:rPr>
            </a:br>
            <a:r>
              <a:rPr lang="en-US" sz="800" kern="0" dirty="0">
                <a:solidFill>
                  <a:srgbClr val="333F48"/>
                </a:solidFill>
                <a:latin typeface="+mj-lt"/>
              </a:rPr>
              <a:t>50.00</a:t>
            </a:r>
          </a:p>
        </p:txBody>
      </p:sp>
      <p:cxnSp>
        <p:nvCxnSpPr>
          <p:cNvPr id="11" name="Straight Arrow Connector 10">
            <a:extLst>
              <a:ext uri="{FF2B5EF4-FFF2-40B4-BE49-F238E27FC236}">
                <a16:creationId xmlns:a16="http://schemas.microsoft.com/office/drawing/2014/main" id="{67B5A56F-91CE-438A-62E4-D052F3804BC4}"/>
              </a:ext>
            </a:extLst>
          </p:cNvPr>
          <p:cNvCxnSpPr>
            <a:cxnSpLocks/>
          </p:cNvCxnSpPr>
          <p:nvPr/>
        </p:nvCxnSpPr>
        <p:spPr bwMode="auto">
          <a:xfrm flipV="1">
            <a:off x="1183322" y="3406128"/>
            <a:ext cx="0" cy="882281"/>
          </a:xfrm>
          <a:prstGeom prst="straightConnector1">
            <a:avLst/>
          </a:prstGeom>
          <a:solidFill>
            <a:schemeClr val="hlink"/>
          </a:solidFill>
          <a:ln w="9525" cap="flat" cmpd="sng" algn="ctr">
            <a:solidFill>
              <a:schemeClr val="bg1">
                <a:lumMod val="75000"/>
              </a:schemeClr>
            </a:solidFill>
            <a:prstDash val="solid"/>
            <a:round/>
            <a:headEnd type="none" w="med" len="med"/>
            <a:tailEnd type="triangle"/>
          </a:ln>
          <a:effectLst/>
        </p:spPr>
      </p:cxnSp>
      <p:sp>
        <p:nvSpPr>
          <p:cNvPr id="12" name="TextBox 11">
            <a:extLst>
              <a:ext uri="{FF2B5EF4-FFF2-40B4-BE49-F238E27FC236}">
                <a16:creationId xmlns:a16="http://schemas.microsoft.com/office/drawing/2014/main" id="{87937BF3-B005-1901-8213-BC2E0CE34D2A}"/>
              </a:ext>
            </a:extLst>
          </p:cNvPr>
          <p:cNvSpPr txBox="1"/>
          <p:nvPr/>
        </p:nvSpPr>
        <p:spPr>
          <a:xfrm>
            <a:off x="393234" y="4438149"/>
            <a:ext cx="2752075"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333F48"/>
                </a:solidFill>
                <a:effectLst/>
                <a:uLnTx/>
                <a:uFillTx/>
                <a:latin typeface="+mj-lt"/>
              </a:rPr>
              <a:t>A 1,000 share buy market order is expected to “cross the spread” to execute at the offered price of $50.05.</a:t>
            </a:r>
          </a:p>
        </p:txBody>
      </p:sp>
      <p:sp>
        <p:nvSpPr>
          <p:cNvPr id="13" name="TextBox 12">
            <a:extLst>
              <a:ext uri="{FF2B5EF4-FFF2-40B4-BE49-F238E27FC236}">
                <a16:creationId xmlns:a16="http://schemas.microsoft.com/office/drawing/2014/main" id="{832AB17D-816E-D763-D493-ACFF23E2440F}"/>
              </a:ext>
            </a:extLst>
          </p:cNvPr>
          <p:cNvSpPr txBox="1"/>
          <p:nvPr/>
        </p:nvSpPr>
        <p:spPr>
          <a:xfrm>
            <a:off x="724776" y="3301652"/>
            <a:ext cx="766059" cy="338554"/>
          </a:xfrm>
          <a:prstGeom prst="rect">
            <a:avLst/>
          </a:prstGeom>
          <a:noFill/>
        </p:spPr>
        <p:txBody>
          <a:bodyPr wrap="square" rtlCol="0">
            <a:spAutoFit/>
          </a:bodyPr>
          <a:lstStyle/>
          <a:p>
            <a:pPr>
              <a:defRPr/>
            </a:pPr>
            <a:r>
              <a:rPr lang="en-US" sz="800" kern="0" dirty="0">
                <a:solidFill>
                  <a:srgbClr val="333F48"/>
                </a:solidFill>
                <a:latin typeface="+mj-lt"/>
              </a:rPr>
              <a:t>NBO</a:t>
            </a:r>
            <a:br>
              <a:rPr lang="en-US" sz="800" kern="0" dirty="0">
                <a:solidFill>
                  <a:srgbClr val="333F48"/>
                </a:solidFill>
                <a:latin typeface="+mj-lt"/>
              </a:rPr>
            </a:br>
            <a:r>
              <a:rPr lang="en-US" sz="800" kern="0" dirty="0">
                <a:solidFill>
                  <a:srgbClr val="333F48"/>
                </a:solidFill>
                <a:latin typeface="+mj-lt"/>
              </a:rPr>
              <a:t>50.05</a:t>
            </a:r>
          </a:p>
        </p:txBody>
      </p:sp>
      <p:sp>
        <p:nvSpPr>
          <p:cNvPr id="14" name="TextBox 13">
            <a:extLst>
              <a:ext uri="{FF2B5EF4-FFF2-40B4-BE49-F238E27FC236}">
                <a16:creationId xmlns:a16="http://schemas.microsoft.com/office/drawing/2014/main" id="{EE02B2F3-E20E-108A-A078-F76B32ED50B0}"/>
              </a:ext>
            </a:extLst>
          </p:cNvPr>
          <p:cNvSpPr txBox="1"/>
          <p:nvPr/>
        </p:nvSpPr>
        <p:spPr>
          <a:xfrm>
            <a:off x="1233874" y="3547662"/>
            <a:ext cx="1713071"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333F48"/>
                </a:solidFill>
                <a:effectLst/>
                <a:uLnTx/>
                <a:uFillTx/>
                <a:latin typeface="+mj-lt"/>
              </a:rPr>
              <a:t>NBO and execution</a:t>
            </a:r>
            <a:r>
              <a:rPr lang="en-US" sz="1000" kern="0" dirty="0">
                <a:solidFill>
                  <a:srgbClr val="333F48"/>
                </a:solidFill>
                <a:latin typeface="+mj-lt"/>
              </a:rPr>
              <a:t> price are the same. No price improvement.</a:t>
            </a:r>
            <a:endParaRPr kumimoji="0" lang="en-US" sz="1000" b="0" i="0" u="none" strike="noStrike" kern="0" cap="none" spc="0" normalizeH="0" baseline="0" noProof="0" dirty="0">
              <a:ln>
                <a:noFill/>
              </a:ln>
              <a:solidFill>
                <a:srgbClr val="333F48"/>
              </a:solidFill>
              <a:effectLst/>
              <a:uLnTx/>
              <a:uFillTx/>
              <a:latin typeface="+mj-lt"/>
            </a:endParaRPr>
          </a:p>
        </p:txBody>
      </p:sp>
      <p:cxnSp>
        <p:nvCxnSpPr>
          <p:cNvPr id="15" name="Straight Connector 14">
            <a:extLst>
              <a:ext uri="{FF2B5EF4-FFF2-40B4-BE49-F238E27FC236}">
                <a16:creationId xmlns:a16="http://schemas.microsoft.com/office/drawing/2014/main" id="{820BC9E1-CB54-4689-37E8-64FD457684EE}"/>
              </a:ext>
            </a:extLst>
          </p:cNvPr>
          <p:cNvCxnSpPr>
            <a:cxnSpLocks/>
          </p:cNvCxnSpPr>
          <p:nvPr/>
        </p:nvCxnSpPr>
        <p:spPr>
          <a:xfrm>
            <a:off x="9212188" y="3757898"/>
            <a:ext cx="542479" cy="0"/>
          </a:xfrm>
          <a:prstGeom prst="line">
            <a:avLst/>
          </a:prstGeom>
          <a:noFill/>
          <a:ln w="19050" cap="flat" cmpd="sng" algn="ctr">
            <a:solidFill>
              <a:schemeClr val="accent1"/>
            </a:solidFill>
            <a:prstDash val="solid"/>
            <a:miter lim="800000"/>
          </a:ln>
          <a:effectLst/>
        </p:spPr>
      </p:cxnSp>
      <p:sp>
        <p:nvSpPr>
          <p:cNvPr id="16" name="TextBox 15">
            <a:extLst>
              <a:ext uri="{FF2B5EF4-FFF2-40B4-BE49-F238E27FC236}">
                <a16:creationId xmlns:a16="http://schemas.microsoft.com/office/drawing/2014/main" id="{AA5C3EBD-0099-CF1A-7BC1-A19197163D08}"/>
              </a:ext>
            </a:extLst>
          </p:cNvPr>
          <p:cNvSpPr txBox="1"/>
          <p:nvPr/>
        </p:nvSpPr>
        <p:spPr>
          <a:xfrm>
            <a:off x="9727859" y="3610627"/>
            <a:ext cx="1369584" cy="246221"/>
          </a:xfrm>
          <a:prstGeom prst="rect">
            <a:avLst/>
          </a:prstGeom>
          <a:noFill/>
          <a:ln>
            <a:noFill/>
          </a:ln>
        </p:spPr>
        <p:txBody>
          <a:bodyPr wrap="square" rtlCol="0">
            <a:spAutoFit/>
          </a:bodyPr>
          <a:lstStyle/>
          <a:p>
            <a:pPr>
              <a:defRPr/>
            </a:pPr>
            <a:r>
              <a:rPr lang="en-US" sz="1000" kern="0" dirty="0">
                <a:solidFill>
                  <a:srgbClr val="333F48"/>
                </a:solidFill>
                <a:latin typeface="+mj-lt"/>
              </a:rPr>
              <a:t>$50.03 execution</a:t>
            </a:r>
          </a:p>
        </p:txBody>
      </p:sp>
      <p:cxnSp>
        <p:nvCxnSpPr>
          <p:cNvPr id="17" name="Straight Connector 16">
            <a:extLst>
              <a:ext uri="{FF2B5EF4-FFF2-40B4-BE49-F238E27FC236}">
                <a16:creationId xmlns:a16="http://schemas.microsoft.com/office/drawing/2014/main" id="{967ACCE2-8640-9C26-56F9-415E292EE29F}"/>
              </a:ext>
            </a:extLst>
          </p:cNvPr>
          <p:cNvCxnSpPr>
            <a:cxnSpLocks/>
          </p:cNvCxnSpPr>
          <p:nvPr/>
        </p:nvCxnSpPr>
        <p:spPr>
          <a:xfrm>
            <a:off x="9219871" y="3376632"/>
            <a:ext cx="1682448" cy="0"/>
          </a:xfrm>
          <a:prstGeom prst="line">
            <a:avLst/>
          </a:prstGeom>
          <a:noFill/>
          <a:ln w="6350" cap="flat" cmpd="sng" algn="ctr">
            <a:solidFill>
              <a:srgbClr val="858C91"/>
            </a:solidFill>
            <a:prstDash val="solid"/>
            <a:miter lim="800000"/>
          </a:ln>
          <a:effectLst/>
        </p:spPr>
      </p:cxnSp>
      <p:cxnSp>
        <p:nvCxnSpPr>
          <p:cNvPr id="18" name="Straight Connector 17">
            <a:extLst>
              <a:ext uri="{FF2B5EF4-FFF2-40B4-BE49-F238E27FC236}">
                <a16:creationId xmlns:a16="http://schemas.microsoft.com/office/drawing/2014/main" id="{D42257C5-B765-49A5-97F6-642D0C429CEB}"/>
              </a:ext>
            </a:extLst>
          </p:cNvPr>
          <p:cNvCxnSpPr>
            <a:cxnSpLocks/>
          </p:cNvCxnSpPr>
          <p:nvPr/>
        </p:nvCxnSpPr>
        <p:spPr>
          <a:xfrm>
            <a:off x="9216030" y="4242568"/>
            <a:ext cx="1667238" cy="0"/>
          </a:xfrm>
          <a:prstGeom prst="line">
            <a:avLst/>
          </a:prstGeom>
          <a:noFill/>
          <a:ln w="6350" cap="flat" cmpd="sng" algn="ctr">
            <a:solidFill>
              <a:schemeClr val="bg1">
                <a:lumMod val="75000"/>
              </a:schemeClr>
            </a:solidFill>
            <a:prstDash val="solid"/>
            <a:miter lim="800000"/>
          </a:ln>
          <a:effectLst/>
        </p:spPr>
      </p:cxnSp>
      <p:sp>
        <p:nvSpPr>
          <p:cNvPr id="19" name="TextBox 18">
            <a:extLst>
              <a:ext uri="{FF2B5EF4-FFF2-40B4-BE49-F238E27FC236}">
                <a16:creationId xmlns:a16="http://schemas.microsoft.com/office/drawing/2014/main" id="{CB83B455-574A-EED8-A98C-90304D96AC39}"/>
              </a:ext>
            </a:extLst>
          </p:cNvPr>
          <p:cNvSpPr txBox="1"/>
          <p:nvPr/>
        </p:nvSpPr>
        <p:spPr>
          <a:xfrm>
            <a:off x="8784687" y="3221116"/>
            <a:ext cx="628077" cy="338554"/>
          </a:xfrm>
          <a:prstGeom prst="rect">
            <a:avLst/>
          </a:prstGeom>
          <a:noFill/>
        </p:spPr>
        <p:txBody>
          <a:bodyPr wrap="square" rtlCol="0">
            <a:spAutoFit/>
          </a:bodyPr>
          <a:lstStyle/>
          <a:p>
            <a:pPr>
              <a:defRPr/>
            </a:pPr>
            <a:r>
              <a:rPr lang="en-US" sz="800" kern="0" dirty="0">
                <a:solidFill>
                  <a:srgbClr val="333F48"/>
                </a:solidFill>
                <a:latin typeface="+mj-lt"/>
              </a:rPr>
              <a:t>NBO 50.05</a:t>
            </a:r>
          </a:p>
        </p:txBody>
      </p:sp>
      <p:sp>
        <p:nvSpPr>
          <p:cNvPr id="20" name="TextBox 19">
            <a:extLst>
              <a:ext uri="{FF2B5EF4-FFF2-40B4-BE49-F238E27FC236}">
                <a16:creationId xmlns:a16="http://schemas.microsoft.com/office/drawing/2014/main" id="{872944E2-F7BC-936F-3D27-7A4F9EC20D05}"/>
              </a:ext>
            </a:extLst>
          </p:cNvPr>
          <p:cNvSpPr txBox="1"/>
          <p:nvPr/>
        </p:nvSpPr>
        <p:spPr>
          <a:xfrm>
            <a:off x="8784687" y="3975001"/>
            <a:ext cx="540652" cy="338554"/>
          </a:xfrm>
          <a:prstGeom prst="rect">
            <a:avLst/>
          </a:prstGeom>
          <a:noFill/>
        </p:spPr>
        <p:txBody>
          <a:bodyPr wrap="square" rIns="0" rtlCol="0">
            <a:spAutoFit/>
          </a:bodyPr>
          <a:lstStyle/>
          <a:p>
            <a:pPr>
              <a:defRPr/>
            </a:pPr>
            <a:r>
              <a:rPr lang="en-US" sz="800" kern="0" dirty="0">
                <a:solidFill>
                  <a:srgbClr val="333F48"/>
                </a:solidFill>
                <a:latin typeface="+mj-lt"/>
              </a:rPr>
              <a:t>NBB 50.00</a:t>
            </a:r>
          </a:p>
        </p:txBody>
      </p:sp>
      <p:sp>
        <p:nvSpPr>
          <p:cNvPr id="21" name="TextBox 20">
            <a:extLst>
              <a:ext uri="{FF2B5EF4-FFF2-40B4-BE49-F238E27FC236}">
                <a16:creationId xmlns:a16="http://schemas.microsoft.com/office/drawing/2014/main" id="{6097CAA7-1AEF-E9A7-CC9B-751FCBDE95ED}"/>
              </a:ext>
            </a:extLst>
          </p:cNvPr>
          <p:cNvSpPr txBox="1"/>
          <p:nvPr/>
        </p:nvSpPr>
        <p:spPr>
          <a:xfrm>
            <a:off x="8869896" y="4366974"/>
            <a:ext cx="2759037"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333F48"/>
                </a:solidFill>
                <a:effectLst/>
                <a:uLnTx/>
                <a:uFillTx/>
                <a:latin typeface="+mj-lt"/>
              </a:rPr>
              <a:t>2 cents of </a:t>
            </a:r>
            <a:r>
              <a:rPr lang="en-US" sz="1000" kern="0" dirty="0">
                <a:solidFill>
                  <a:srgbClr val="333F48"/>
                </a:solidFill>
                <a:latin typeface="+mj-lt"/>
              </a:rPr>
              <a:t>savings</a:t>
            </a:r>
            <a:r>
              <a:rPr kumimoji="0" lang="en-US" sz="1000" b="0" i="0" u="none" strike="noStrike" kern="0" cap="none" spc="0" normalizeH="0" baseline="0" noProof="0" dirty="0">
                <a:ln>
                  <a:noFill/>
                </a:ln>
                <a:solidFill>
                  <a:srgbClr val="333F48"/>
                </a:solidFill>
                <a:effectLst/>
                <a:uLnTx/>
                <a:uFillTx/>
                <a:latin typeface="+mj-lt"/>
              </a:rPr>
              <a:t> is put into the execution price of the trade</a:t>
            </a:r>
            <a:r>
              <a:rPr lang="en-US" sz="1000" kern="0" dirty="0">
                <a:solidFill>
                  <a:srgbClr val="333F48"/>
                </a:solidFill>
                <a:latin typeface="+mj-lt"/>
              </a:rPr>
              <a:t> and goes </a:t>
            </a:r>
            <a:r>
              <a:rPr kumimoji="0" lang="en-US" sz="1000" b="0" i="0" u="none" strike="noStrike" kern="0" cap="none" spc="0" normalizeH="0" baseline="0" noProof="0" dirty="0">
                <a:ln>
                  <a:noFill/>
                </a:ln>
                <a:solidFill>
                  <a:srgbClr val="333F48"/>
                </a:solidFill>
                <a:effectLst/>
                <a:uLnTx/>
                <a:uFillTx/>
                <a:latin typeface="+mj-lt"/>
              </a:rPr>
              <a:t>back to the customer</a:t>
            </a:r>
            <a:r>
              <a:rPr lang="en-US" sz="1000" kern="0" dirty="0">
                <a:solidFill>
                  <a:srgbClr val="333F48"/>
                </a:solidFill>
                <a:latin typeface="+mj-lt"/>
              </a:rPr>
              <a:t> (</a:t>
            </a:r>
            <a:r>
              <a:rPr kumimoji="0" lang="en-US" sz="1000" b="0" i="0" u="none" strike="noStrike" kern="0" cap="none" spc="0" normalizeH="0" baseline="0" noProof="0" dirty="0">
                <a:ln>
                  <a:noFill/>
                </a:ln>
                <a:solidFill>
                  <a:srgbClr val="333F48"/>
                </a:solidFill>
                <a:effectLst/>
                <a:uLnTx/>
                <a:uFillTx/>
                <a:latin typeface="+mj-lt"/>
              </a:rPr>
              <a:t>$50.03 </a:t>
            </a:r>
            <a:r>
              <a:rPr lang="en-US" sz="1000" kern="0" dirty="0">
                <a:solidFill>
                  <a:srgbClr val="333F48"/>
                </a:solidFill>
                <a:latin typeface="+mj-lt"/>
              </a:rPr>
              <a:t>/</a:t>
            </a:r>
            <a:r>
              <a:rPr kumimoji="0" lang="en-US" sz="1000" b="0" i="0" u="none" strike="noStrike" kern="0" cap="none" spc="0" normalizeH="0" baseline="0" noProof="0" dirty="0">
                <a:ln>
                  <a:noFill/>
                </a:ln>
                <a:solidFill>
                  <a:srgbClr val="333F48"/>
                </a:solidFill>
                <a:effectLst/>
                <a:uLnTx/>
                <a:uFillTx/>
                <a:latin typeface="+mj-lt"/>
              </a:rPr>
              <a:t>share</a:t>
            </a:r>
            <a:r>
              <a:rPr lang="en-US" sz="1000" kern="0" dirty="0">
                <a:solidFill>
                  <a:srgbClr val="333F48"/>
                </a:solidFill>
                <a:latin typeface="+mj-lt"/>
              </a:rPr>
              <a:t>).</a:t>
            </a:r>
            <a:endParaRPr kumimoji="0" lang="en-US" sz="1000" b="0" i="0" u="none" strike="noStrike" kern="0" cap="none" spc="0" normalizeH="0" baseline="0" noProof="0" dirty="0">
              <a:ln>
                <a:noFill/>
              </a:ln>
              <a:solidFill>
                <a:srgbClr val="333F48"/>
              </a:solidFill>
              <a:effectLst/>
              <a:uLnTx/>
              <a:uFillTx/>
              <a:latin typeface="+mj-lt"/>
            </a:endParaRPr>
          </a:p>
        </p:txBody>
      </p:sp>
      <p:sp>
        <p:nvSpPr>
          <p:cNvPr id="22" name="TextBox 21">
            <a:extLst>
              <a:ext uri="{FF2B5EF4-FFF2-40B4-BE49-F238E27FC236}">
                <a16:creationId xmlns:a16="http://schemas.microsoft.com/office/drawing/2014/main" id="{1EF6970E-5291-1FEE-42EE-4EE2B13A351C}"/>
              </a:ext>
            </a:extLst>
          </p:cNvPr>
          <p:cNvSpPr txBox="1"/>
          <p:nvPr/>
        </p:nvSpPr>
        <p:spPr>
          <a:xfrm>
            <a:off x="9216596" y="3784079"/>
            <a:ext cx="1916081" cy="400110"/>
          </a:xfrm>
          <a:prstGeom prst="rect">
            <a:avLst/>
          </a:prstGeom>
          <a:noFill/>
          <a:ln>
            <a:noFill/>
          </a:ln>
        </p:spPr>
        <p:txBody>
          <a:bodyPr wrap="square" rtlCol="0">
            <a:spAutoFit/>
          </a:bodyPr>
          <a:lstStyle/>
          <a:p>
            <a:pPr>
              <a:defRPr/>
            </a:pPr>
            <a:r>
              <a:rPr lang="en-US" sz="1000" kern="0" dirty="0">
                <a:solidFill>
                  <a:srgbClr val="333F48"/>
                </a:solidFill>
                <a:latin typeface="+mj-lt"/>
              </a:rPr>
              <a:t>price resulting in $0.02 of</a:t>
            </a:r>
            <a:br>
              <a:rPr lang="en-US" sz="1000" kern="0" dirty="0">
                <a:solidFill>
                  <a:srgbClr val="333F48"/>
                </a:solidFill>
                <a:latin typeface="+mj-lt"/>
              </a:rPr>
            </a:br>
            <a:r>
              <a:rPr lang="en-US" sz="1000" kern="0" dirty="0">
                <a:solidFill>
                  <a:srgbClr val="333F48"/>
                </a:solidFill>
                <a:latin typeface="+mj-lt"/>
              </a:rPr>
              <a:t>price improvement/share.</a:t>
            </a:r>
          </a:p>
        </p:txBody>
      </p:sp>
      <p:sp>
        <p:nvSpPr>
          <p:cNvPr id="23" name="TextBox 22">
            <a:extLst>
              <a:ext uri="{FF2B5EF4-FFF2-40B4-BE49-F238E27FC236}">
                <a16:creationId xmlns:a16="http://schemas.microsoft.com/office/drawing/2014/main" id="{44EF398B-B12E-81E0-6346-DBBB6D44F8B1}"/>
              </a:ext>
            </a:extLst>
          </p:cNvPr>
          <p:cNvSpPr txBox="1"/>
          <p:nvPr/>
        </p:nvSpPr>
        <p:spPr>
          <a:xfrm>
            <a:off x="4659934" y="4354617"/>
            <a:ext cx="2759037"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333F48"/>
                </a:solidFill>
                <a:effectLst/>
                <a:uLnTx/>
                <a:uFillTx/>
                <a:latin typeface="+mj-lt"/>
              </a:rPr>
              <a:t>2 cents of savings is split between price improvement and PFOF to the broker; resulting in an execution price of $50.04.</a:t>
            </a:r>
          </a:p>
        </p:txBody>
      </p:sp>
      <p:cxnSp>
        <p:nvCxnSpPr>
          <p:cNvPr id="24" name="Straight Connector 23">
            <a:extLst>
              <a:ext uri="{FF2B5EF4-FFF2-40B4-BE49-F238E27FC236}">
                <a16:creationId xmlns:a16="http://schemas.microsoft.com/office/drawing/2014/main" id="{193FEC40-C105-8359-D060-137948F901B9}"/>
              </a:ext>
            </a:extLst>
          </p:cNvPr>
          <p:cNvCxnSpPr>
            <a:cxnSpLocks/>
          </p:cNvCxnSpPr>
          <p:nvPr/>
        </p:nvCxnSpPr>
        <p:spPr>
          <a:xfrm>
            <a:off x="5131755" y="3354115"/>
            <a:ext cx="1803485" cy="0"/>
          </a:xfrm>
          <a:prstGeom prst="line">
            <a:avLst/>
          </a:prstGeom>
          <a:noFill/>
          <a:ln w="6350" cap="flat" cmpd="sng" algn="ctr">
            <a:solidFill>
              <a:srgbClr val="858C91"/>
            </a:solidFill>
            <a:prstDash val="solid"/>
            <a:miter lim="800000"/>
          </a:ln>
          <a:effectLst/>
        </p:spPr>
      </p:cxnSp>
      <p:cxnSp>
        <p:nvCxnSpPr>
          <p:cNvPr id="25" name="Straight Connector 24">
            <a:extLst>
              <a:ext uri="{FF2B5EF4-FFF2-40B4-BE49-F238E27FC236}">
                <a16:creationId xmlns:a16="http://schemas.microsoft.com/office/drawing/2014/main" id="{39C8E4A5-C6C5-7F8F-B6A8-381929A99890}"/>
              </a:ext>
            </a:extLst>
          </p:cNvPr>
          <p:cNvCxnSpPr>
            <a:cxnSpLocks/>
          </p:cNvCxnSpPr>
          <p:nvPr/>
        </p:nvCxnSpPr>
        <p:spPr>
          <a:xfrm>
            <a:off x="5129469" y="4208186"/>
            <a:ext cx="1789145" cy="0"/>
          </a:xfrm>
          <a:prstGeom prst="line">
            <a:avLst/>
          </a:prstGeom>
          <a:noFill/>
          <a:ln w="6350" cap="flat" cmpd="sng" algn="ctr">
            <a:solidFill>
              <a:schemeClr val="bg1">
                <a:lumMod val="75000"/>
              </a:schemeClr>
            </a:solidFill>
            <a:prstDash val="solid"/>
            <a:miter lim="800000"/>
          </a:ln>
          <a:effectLst/>
        </p:spPr>
      </p:cxnSp>
      <p:sp>
        <p:nvSpPr>
          <p:cNvPr id="26" name="TextBox 25">
            <a:extLst>
              <a:ext uri="{FF2B5EF4-FFF2-40B4-BE49-F238E27FC236}">
                <a16:creationId xmlns:a16="http://schemas.microsoft.com/office/drawing/2014/main" id="{C5912BE5-A8AA-2E7E-6E80-171BFD2C05D9}"/>
              </a:ext>
            </a:extLst>
          </p:cNvPr>
          <p:cNvSpPr txBox="1"/>
          <p:nvPr/>
        </p:nvSpPr>
        <p:spPr>
          <a:xfrm>
            <a:off x="4734238" y="3962644"/>
            <a:ext cx="611333" cy="338554"/>
          </a:xfrm>
          <a:prstGeom prst="rect">
            <a:avLst/>
          </a:prstGeom>
          <a:noFill/>
        </p:spPr>
        <p:txBody>
          <a:bodyPr wrap="square" rtlCol="0">
            <a:spAutoFit/>
          </a:bodyPr>
          <a:lstStyle/>
          <a:p>
            <a:pPr>
              <a:defRPr/>
            </a:pPr>
            <a:r>
              <a:rPr lang="en-US" sz="800" kern="0" dirty="0">
                <a:solidFill>
                  <a:srgbClr val="333F48"/>
                </a:solidFill>
                <a:latin typeface="+mj-lt"/>
              </a:rPr>
              <a:t>NBB 50.00</a:t>
            </a:r>
          </a:p>
        </p:txBody>
      </p:sp>
      <p:cxnSp>
        <p:nvCxnSpPr>
          <p:cNvPr id="27" name="Straight Arrow Connector 26">
            <a:extLst>
              <a:ext uri="{FF2B5EF4-FFF2-40B4-BE49-F238E27FC236}">
                <a16:creationId xmlns:a16="http://schemas.microsoft.com/office/drawing/2014/main" id="{E5F9AF41-3AF3-E089-8E93-26CB09743454}"/>
              </a:ext>
            </a:extLst>
          </p:cNvPr>
          <p:cNvCxnSpPr>
            <a:cxnSpLocks/>
          </p:cNvCxnSpPr>
          <p:nvPr/>
        </p:nvCxnSpPr>
        <p:spPr bwMode="auto">
          <a:xfrm flipV="1">
            <a:off x="5134254" y="3341758"/>
            <a:ext cx="0" cy="863117"/>
          </a:xfrm>
          <a:prstGeom prst="straightConnector1">
            <a:avLst/>
          </a:prstGeom>
          <a:solidFill>
            <a:schemeClr val="hlink"/>
          </a:solidFill>
          <a:ln w="9525" cap="flat" cmpd="sng" algn="ctr">
            <a:solidFill>
              <a:schemeClr val="bg1">
                <a:lumMod val="75000"/>
              </a:schemeClr>
            </a:solidFill>
            <a:prstDash val="solid"/>
            <a:round/>
            <a:headEnd type="none" w="med" len="med"/>
            <a:tailEnd type="triangle"/>
          </a:ln>
          <a:effectLst/>
        </p:spPr>
      </p:cxnSp>
      <p:cxnSp>
        <p:nvCxnSpPr>
          <p:cNvPr id="28" name="Straight Connector 27">
            <a:extLst>
              <a:ext uri="{FF2B5EF4-FFF2-40B4-BE49-F238E27FC236}">
                <a16:creationId xmlns:a16="http://schemas.microsoft.com/office/drawing/2014/main" id="{89327166-7136-1DA1-964C-112CD4BBC78F}"/>
              </a:ext>
            </a:extLst>
          </p:cNvPr>
          <p:cNvCxnSpPr>
            <a:cxnSpLocks/>
          </p:cNvCxnSpPr>
          <p:nvPr/>
        </p:nvCxnSpPr>
        <p:spPr>
          <a:xfrm flipV="1">
            <a:off x="5138196" y="3590492"/>
            <a:ext cx="694574" cy="531"/>
          </a:xfrm>
          <a:prstGeom prst="line">
            <a:avLst/>
          </a:prstGeom>
          <a:noFill/>
          <a:ln w="19050" cap="flat" cmpd="sng" algn="ctr">
            <a:solidFill>
              <a:schemeClr val="accent1"/>
            </a:solidFill>
            <a:prstDash val="solid"/>
            <a:miter lim="800000"/>
          </a:ln>
          <a:effectLst/>
        </p:spPr>
      </p:cxnSp>
      <p:sp>
        <p:nvSpPr>
          <p:cNvPr id="29" name="TextBox 28">
            <a:extLst>
              <a:ext uri="{FF2B5EF4-FFF2-40B4-BE49-F238E27FC236}">
                <a16:creationId xmlns:a16="http://schemas.microsoft.com/office/drawing/2014/main" id="{0633BA9B-506D-0F12-321D-C15FE39FB8B5}"/>
              </a:ext>
            </a:extLst>
          </p:cNvPr>
          <p:cNvSpPr txBox="1"/>
          <p:nvPr/>
        </p:nvSpPr>
        <p:spPr>
          <a:xfrm>
            <a:off x="4705533" y="3176213"/>
            <a:ext cx="621255" cy="338554"/>
          </a:xfrm>
          <a:prstGeom prst="rect">
            <a:avLst/>
          </a:prstGeom>
          <a:noFill/>
        </p:spPr>
        <p:txBody>
          <a:bodyPr wrap="square" rtlCol="0">
            <a:spAutoFit/>
          </a:bodyPr>
          <a:lstStyle/>
          <a:p>
            <a:pPr>
              <a:defRPr/>
            </a:pPr>
            <a:r>
              <a:rPr lang="en-US" sz="800" kern="0" dirty="0">
                <a:solidFill>
                  <a:srgbClr val="333F48"/>
                </a:solidFill>
                <a:latin typeface="+mj-lt"/>
              </a:rPr>
              <a:t>NBO 50.05</a:t>
            </a:r>
          </a:p>
        </p:txBody>
      </p:sp>
      <p:sp>
        <p:nvSpPr>
          <p:cNvPr id="30" name="TextBox 29">
            <a:extLst>
              <a:ext uri="{FF2B5EF4-FFF2-40B4-BE49-F238E27FC236}">
                <a16:creationId xmlns:a16="http://schemas.microsoft.com/office/drawing/2014/main" id="{9E5E134F-A70F-F7BC-ACDC-BF8BDAC8A4EE}"/>
              </a:ext>
            </a:extLst>
          </p:cNvPr>
          <p:cNvSpPr txBox="1"/>
          <p:nvPr/>
        </p:nvSpPr>
        <p:spPr>
          <a:xfrm>
            <a:off x="5834647" y="3433967"/>
            <a:ext cx="1369584" cy="246221"/>
          </a:xfrm>
          <a:prstGeom prst="rect">
            <a:avLst/>
          </a:prstGeom>
          <a:noFill/>
          <a:ln>
            <a:noFill/>
          </a:ln>
        </p:spPr>
        <p:txBody>
          <a:bodyPr wrap="square" rtlCol="0">
            <a:spAutoFit/>
          </a:bodyPr>
          <a:lstStyle/>
          <a:p>
            <a:pPr>
              <a:defRPr/>
            </a:pPr>
            <a:r>
              <a:rPr lang="en-US" sz="1000" kern="0" dirty="0">
                <a:solidFill>
                  <a:srgbClr val="333F48"/>
                </a:solidFill>
                <a:latin typeface="+mj-lt"/>
              </a:rPr>
              <a:t>$50.04 execution</a:t>
            </a:r>
          </a:p>
        </p:txBody>
      </p:sp>
      <p:sp>
        <p:nvSpPr>
          <p:cNvPr id="31" name="TextBox 30">
            <a:extLst>
              <a:ext uri="{FF2B5EF4-FFF2-40B4-BE49-F238E27FC236}">
                <a16:creationId xmlns:a16="http://schemas.microsoft.com/office/drawing/2014/main" id="{4F15B702-2F78-F0AC-08C4-6808892D23F9}"/>
              </a:ext>
            </a:extLst>
          </p:cNvPr>
          <p:cNvSpPr txBox="1"/>
          <p:nvPr/>
        </p:nvSpPr>
        <p:spPr>
          <a:xfrm>
            <a:off x="5171359" y="3611082"/>
            <a:ext cx="2128087" cy="553998"/>
          </a:xfrm>
          <a:prstGeom prst="rect">
            <a:avLst/>
          </a:prstGeom>
          <a:noFill/>
          <a:ln>
            <a:noFill/>
          </a:ln>
        </p:spPr>
        <p:txBody>
          <a:bodyPr wrap="square" rtlCol="0">
            <a:spAutoFit/>
          </a:bodyPr>
          <a:lstStyle/>
          <a:p>
            <a:pPr>
              <a:defRPr/>
            </a:pPr>
            <a:r>
              <a:rPr lang="en-US" sz="1000" kern="0" dirty="0">
                <a:solidFill>
                  <a:srgbClr val="333F48"/>
                </a:solidFill>
                <a:latin typeface="+mj-lt"/>
              </a:rPr>
              <a:t>price resulting in $0.01/share </a:t>
            </a:r>
            <a:br>
              <a:rPr lang="en-US" sz="1000" kern="0" dirty="0">
                <a:solidFill>
                  <a:srgbClr val="333F48"/>
                </a:solidFill>
                <a:latin typeface="+mj-lt"/>
              </a:rPr>
            </a:br>
            <a:r>
              <a:rPr lang="en-US" sz="1000" kern="0" dirty="0">
                <a:solidFill>
                  <a:srgbClr val="333F48"/>
                </a:solidFill>
                <a:latin typeface="+mj-lt"/>
              </a:rPr>
              <a:t>of price improvement and $0.01/share of PFOF to broker.</a:t>
            </a:r>
          </a:p>
        </p:txBody>
      </p:sp>
      <p:cxnSp>
        <p:nvCxnSpPr>
          <p:cNvPr id="32" name="Straight Arrow Connector 31">
            <a:extLst>
              <a:ext uri="{FF2B5EF4-FFF2-40B4-BE49-F238E27FC236}">
                <a16:creationId xmlns:a16="http://schemas.microsoft.com/office/drawing/2014/main" id="{69BBAF9D-E820-D835-4265-04E120BD5DFF}"/>
              </a:ext>
            </a:extLst>
          </p:cNvPr>
          <p:cNvCxnSpPr>
            <a:cxnSpLocks/>
          </p:cNvCxnSpPr>
          <p:nvPr/>
        </p:nvCxnSpPr>
        <p:spPr bwMode="auto">
          <a:xfrm flipV="1">
            <a:off x="9209744" y="3354115"/>
            <a:ext cx="0" cy="891144"/>
          </a:xfrm>
          <a:prstGeom prst="straightConnector1">
            <a:avLst/>
          </a:prstGeom>
          <a:solidFill>
            <a:schemeClr val="hlink"/>
          </a:solidFill>
          <a:ln w="9525" cap="flat" cmpd="sng" algn="ctr">
            <a:solidFill>
              <a:schemeClr val="bg1">
                <a:lumMod val="75000"/>
              </a:schemeClr>
            </a:solidFill>
            <a:prstDash val="solid"/>
            <a:round/>
            <a:headEnd type="none" w="med" len="med"/>
            <a:tailEnd type="triangle"/>
          </a:ln>
          <a:effectLst/>
        </p:spPr>
      </p:cxnSp>
      <p:cxnSp>
        <p:nvCxnSpPr>
          <p:cNvPr id="33" name="Straight Connector 32">
            <a:extLst>
              <a:ext uri="{FF2B5EF4-FFF2-40B4-BE49-F238E27FC236}">
                <a16:creationId xmlns:a16="http://schemas.microsoft.com/office/drawing/2014/main" id="{8AE30200-5536-CDE4-7521-334C1D189AB9}"/>
              </a:ext>
            </a:extLst>
          </p:cNvPr>
          <p:cNvCxnSpPr/>
          <p:nvPr/>
        </p:nvCxnSpPr>
        <p:spPr bwMode="auto">
          <a:xfrm>
            <a:off x="1537190" y="2627598"/>
            <a:ext cx="457200" cy="0"/>
          </a:xfrm>
          <a:prstGeom prst="line">
            <a:avLst/>
          </a:prstGeom>
          <a:solidFill>
            <a:schemeClr val="hlink"/>
          </a:solidFill>
          <a:ln w="57150" cap="flat" cmpd="sng" algn="ctr">
            <a:solidFill>
              <a:srgbClr val="298FC2"/>
            </a:solidFill>
            <a:prstDash val="solid"/>
            <a:round/>
            <a:headEnd type="none" w="med" len="med"/>
            <a:tailEnd type="none" w="med" len="med"/>
          </a:ln>
          <a:effectLst/>
        </p:spPr>
      </p:cxnSp>
      <p:cxnSp>
        <p:nvCxnSpPr>
          <p:cNvPr id="34" name="Straight Connector 33">
            <a:extLst>
              <a:ext uri="{FF2B5EF4-FFF2-40B4-BE49-F238E27FC236}">
                <a16:creationId xmlns:a16="http://schemas.microsoft.com/office/drawing/2014/main" id="{E78F2B6A-FAD3-B112-3AE7-0A3278455562}"/>
              </a:ext>
            </a:extLst>
          </p:cNvPr>
          <p:cNvCxnSpPr/>
          <p:nvPr/>
        </p:nvCxnSpPr>
        <p:spPr bwMode="auto">
          <a:xfrm>
            <a:off x="4441767" y="2627598"/>
            <a:ext cx="457200" cy="0"/>
          </a:xfrm>
          <a:prstGeom prst="line">
            <a:avLst/>
          </a:prstGeom>
          <a:solidFill>
            <a:schemeClr val="hlink"/>
          </a:solidFill>
          <a:ln w="57150" cap="flat" cmpd="sng" algn="ctr">
            <a:solidFill>
              <a:srgbClr val="768692"/>
            </a:solidFill>
            <a:prstDash val="solid"/>
            <a:round/>
            <a:headEnd type="none" w="med" len="med"/>
            <a:tailEnd type="none" w="med" len="med"/>
          </a:ln>
          <a:effectLst/>
        </p:spPr>
      </p:cxnSp>
      <p:cxnSp>
        <p:nvCxnSpPr>
          <p:cNvPr id="35" name="Straight Connector 34">
            <a:extLst>
              <a:ext uri="{FF2B5EF4-FFF2-40B4-BE49-F238E27FC236}">
                <a16:creationId xmlns:a16="http://schemas.microsoft.com/office/drawing/2014/main" id="{CA09A3F8-926C-0780-A940-EEE1B715AC7B}"/>
              </a:ext>
            </a:extLst>
          </p:cNvPr>
          <p:cNvCxnSpPr/>
          <p:nvPr/>
        </p:nvCxnSpPr>
        <p:spPr bwMode="auto">
          <a:xfrm>
            <a:off x="7213482" y="2627598"/>
            <a:ext cx="457200" cy="0"/>
          </a:xfrm>
          <a:prstGeom prst="line">
            <a:avLst/>
          </a:prstGeom>
          <a:solidFill>
            <a:schemeClr val="hlink"/>
          </a:solidFill>
          <a:ln w="57150" cap="flat" cmpd="sng" algn="ctr">
            <a:solidFill>
              <a:srgbClr val="009681"/>
            </a:solidFill>
            <a:prstDash val="solid"/>
            <a:round/>
            <a:headEnd type="none" w="med" len="med"/>
            <a:tailEnd type="none" w="med" len="med"/>
          </a:ln>
          <a:effectLst/>
        </p:spPr>
      </p:cxnSp>
      <p:sp>
        <p:nvSpPr>
          <p:cNvPr id="4" name="object 3">
            <a:extLst>
              <a:ext uri="{FF2B5EF4-FFF2-40B4-BE49-F238E27FC236}">
                <a16:creationId xmlns:a16="http://schemas.microsoft.com/office/drawing/2014/main" id="{1AA3B6E3-7F60-11B7-828F-5E1322B28FF9}"/>
              </a:ext>
            </a:extLst>
          </p:cNvPr>
          <p:cNvSpPr txBox="1"/>
          <p:nvPr/>
        </p:nvSpPr>
        <p:spPr>
          <a:xfrm>
            <a:off x="341177" y="6101095"/>
            <a:ext cx="10325470" cy="466025"/>
          </a:xfrm>
          <a:prstGeom prst="rect">
            <a:avLst/>
          </a:prstGeom>
        </p:spPr>
        <p:txBody>
          <a:bodyPr vert="horz" wrap="square" lIns="0" tIns="12700" rIns="0" bIns="0" rtlCol="0">
            <a:spAutoFit/>
          </a:bodyPr>
          <a:lstStyle/>
          <a:p>
            <a:pPr marL="191135" marR="3415029" indent="-635">
              <a:lnSpc>
                <a:spcPct val="109400"/>
              </a:lnSpc>
              <a:spcBef>
                <a:spcPts val="100"/>
              </a:spcBef>
            </a:pPr>
            <a:endParaRPr lang="en-US" sz="900" spc="-5" dirty="0">
              <a:solidFill>
                <a:schemeClr val="tx1">
                  <a:lumMod val="85000"/>
                  <a:lumOff val="15000"/>
                </a:schemeClr>
              </a:solidFill>
              <a:latin typeface="Arial"/>
              <a:cs typeface="Arial"/>
            </a:endParaRPr>
          </a:p>
          <a:p>
            <a:pPr marL="191135" marR="3415029" indent="-635">
              <a:lnSpc>
                <a:spcPct val="109400"/>
              </a:lnSpc>
              <a:spcBef>
                <a:spcPts val="100"/>
              </a:spcBef>
            </a:pPr>
            <a:r>
              <a:rPr lang="en-US" sz="900" spc="-5" dirty="0">
                <a:solidFill>
                  <a:schemeClr val="tx1">
                    <a:lumMod val="85000"/>
                    <a:lumOff val="15000"/>
                  </a:schemeClr>
                </a:solidFill>
                <a:latin typeface="Arial"/>
                <a:cs typeface="Arial"/>
              </a:rPr>
              <a:t>For illustrative purposes only.</a:t>
            </a:r>
            <a:endParaRPr sz="900" dirty="0">
              <a:solidFill>
                <a:schemeClr val="tx1">
                  <a:lumMod val="85000"/>
                  <a:lumOff val="15000"/>
                </a:schemeClr>
              </a:solidFill>
              <a:latin typeface="Arial"/>
              <a:cs typeface="Arial"/>
            </a:endParaRPr>
          </a:p>
          <a:p>
            <a:pPr marL="12700">
              <a:lnSpc>
                <a:spcPct val="100000"/>
              </a:lnSpc>
              <a:spcBef>
                <a:spcPts val="30"/>
              </a:spcBef>
            </a:pPr>
            <a:endParaRPr sz="900" dirty="0">
              <a:solidFill>
                <a:schemeClr val="tx1">
                  <a:lumMod val="85000"/>
                  <a:lumOff val="15000"/>
                </a:schemeClr>
              </a:solidFill>
              <a:latin typeface="Arial"/>
              <a:cs typeface="Arial"/>
            </a:endParaRPr>
          </a:p>
        </p:txBody>
      </p:sp>
      <p:sp>
        <p:nvSpPr>
          <p:cNvPr id="36" name="TextBox 35">
            <a:extLst>
              <a:ext uri="{FF2B5EF4-FFF2-40B4-BE49-F238E27FC236}">
                <a16:creationId xmlns:a16="http://schemas.microsoft.com/office/drawing/2014/main" id="{707C3C35-4EEE-A3AB-936A-69769354341F}"/>
              </a:ext>
            </a:extLst>
          </p:cNvPr>
          <p:cNvSpPr txBox="1"/>
          <p:nvPr/>
        </p:nvSpPr>
        <p:spPr>
          <a:xfrm>
            <a:off x="3651677" y="6499971"/>
            <a:ext cx="6102990" cy="230832"/>
          </a:xfrm>
          <a:prstGeom prst="rect">
            <a:avLst/>
          </a:prstGeom>
          <a:noFill/>
        </p:spPr>
        <p:txBody>
          <a:bodyPr wrap="square">
            <a:spAutoFit/>
          </a:bodyPr>
          <a:lstStyle/>
          <a:p>
            <a:r>
              <a:rPr lang="en-US" sz="900" dirty="0">
                <a:solidFill>
                  <a:schemeClr val="bg2"/>
                </a:solidFill>
                <a:latin typeface="+mj-lt"/>
              </a:rPr>
              <a:t>908149.7.0</a:t>
            </a:r>
            <a:endParaRPr lang="en-US" sz="900" dirty="0">
              <a:solidFill>
                <a:schemeClr val="bg2"/>
              </a:solidFill>
            </a:endParaRPr>
          </a:p>
        </p:txBody>
      </p:sp>
    </p:spTree>
    <p:extLst>
      <p:ext uri="{BB962C8B-B14F-4D97-AF65-F5344CB8AC3E}">
        <p14:creationId xmlns:p14="http://schemas.microsoft.com/office/powerpoint/2010/main" val="9797887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7">
            <a:extLst>
              <a:ext uri="{FF2B5EF4-FFF2-40B4-BE49-F238E27FC236}">
                <a16:creationId xmlns:a16="http://schemas.microsoft.com/office/drawing/2014/main" id="{F127FB88-7896-53E3-B50E-D36335F74316}"/>
              </a:ext>
            </a:extLst>
          </p:cNvPr>
          <p:cNvSpPr>
            <a:spLocks noGrp="1"/>
          </p:cNvSpPr>
          <p:nvPr>
            <p:ph type="sldNum" sz="quarter" idx="14"/>
          </p:nvPr>
        </p:nvSpPr>
        <p:spPr>
          <a:xfrm>
            <a:off x="204233" y="6265472"/>
            <a:ext cx="437173" cy="357717"/>
          </a:xfrm>
        </p:spPr>
        <p:txBody>
          <a:bodyPr/>
          <a:lstStyle>
            <a:defPPr>
              <a:defRPr lang="en-US"/>
            </a:defPPr>
            <a:lvl1pPr algn="l" rtl="0" fontAlgn="base">
              <a:spcBef>
                <a:spcPct val="0"/>
              </a:spcBef>
              <a:spcAft>
                <a:spcPct val="0"/>
              </a:spcAft>
              <a:defRPr sz="2133" kern="1200">
                <a:solidFill>
                  <a:schemeClr val="tx1"/>
                </a:solidFill>
                <a:latin typeface="Arial" pitchFamily="34" charset="0"/>
                <a:ea typeface="ＭＳ Ｐゴシック"/>
                <a:cs typeface="ＭＳ Ｐゴシック"/>
              </a:defRPr>
            </a:lvl1pPr>
            <a:lvl2pPr marL="812760" algn="l" rtl="0" fontAlgn="base">
              <a:spcBef>
                <a:spcPct val="0"/>
              </a:spcBef>
              <a:spcAft>
                <a:spcPct val="0"/>
              </a:spcAft>
              <a:defRPr sz="2133" kern="1200">
                <a:solidFill>
                  <a:schemeClr val="tx1"/>
                </a:solidFill>
                <a:latin typeface="Arial" pitchFamily="34" charset="0"/>
                <a:ea typeface="ＭＳ Ｐゴシック"/>
                <a:cs typeface="ＭＳ Ｐゴシック"/>
              </a:defRPr>
            </a:lvl2pPr>
            <a:lvl3pPr marL="1625519" algn="l" rtl="0" fontAlgn="base">
              <a:spcBef>
                <a:spcPct val="0"/>
              </a:spcBef>
              <a:spcAft>
                <a:spcPct val="0"/>
              </a:spcAft>
              <a:defRPr sz="2133" kern="1200">
                <a:solidFill>
                  <a:schemeClr val="tx1"/>
                </a:solidFill>
                <a:latin typeface="Arial" pitchFamily="34" charset="0"/>
                <a:ea typeface="ＭＳ Ｐゴシック"/>
                <a:cs typeface="ＭＳ Ｐゴシック"/>
              </a:defRPr>
            </a:lvl3pPr>
            <a:lvl4pPr marL="2438278" algn="l" rtl="0" fontAlgn="base">
              <a:spcBef>
                <a:spcPct val="0"/>
              </a:spcBef>
              <a:spcAft>
                <a:spcPct val="0"/>
              </a:spcAft>
              <a:defRPr sz="2133" kern="1200">
                <a:solidFill>
                  <a:schemeClr val="tx1"/>
                </a:solidFill>
                <a:latin typeface="Arial" pitchFamily="34" charset="0"/>
                <a:ea typeface="ＭＳ Ｐゴシック"/>
                <a:cs typeface="ＭＳ Ｐゴシック"/>
              </a:defRPr>
            </a:lvl4pPr>
            <a:lvl5pPr marL="3251037" algn="l" rtl="0" fontAlgn="base">
              <a:spcBef>
                <a:spcPct val="0"/>
              </a:spcBef>
              <a:spcAft>
                <a:spcPct val="0"/>
              </a:spcAft>
              <a:defRPr sz="2133" kern="1200">
                <a:solidFill>
                  <a:schemeClr val="tx1"/>
                </a:solidFill>
                <a:latin typeface="Arial" pitchFamily="34" charset="0"/>
                <a:ea typeface="ＭＳ Ｐゴシック"/>
                <a:cs typeface="ＭＳ Ｐゴシック"/>
              </a:defRPr>
            </a:lvl5pPr>
            <a:lvl6pPr marL="4063797" algn="l" defTabSz="1625519" rtl="0" eaLnBrk="1" latinLnBrk="0" hangingPunct="1">
              <a:defRPr sz="2133" kern="1200">
                <a:solidFill>
                  <a:schemeClr val="tx1"/>
                </a:solidFill>
                <a:latin typeface="Arial" pitchFamily="34" charset="0"/>
                <a:ea typeface="ＭＳ Ｐゴシック"/>
                <a:cs typeface="ＭＳ Ｐゴシック"/>
              </a:defRPr>
            </a:lvl6pPr>
            <a:lvl7pPr marL="4876557" algn="l" defTabSz="1625519" rtl="0" eaLnBrk="1" latinLnBrk="0" hangingPunct="1">
              <a:defRPr sz="2133" kern="1200">
                <a:solidFill>
                  <a:schemeClr val="tx1"/>
                </a:solidFill>
                <a:latin typeface="Arial" pitchFamily="34" charset="0"/>
                <a:ea typeface="ＭＳ Ｐゴシック"/>
                <a:cs typeface="ＭＳ Ｐゴシック"/>
              </a:defRPr>
            </a:lvl7pPr>
            <a:lvl8pPr marL="5689315" algn="l" defTabSz="1625519" rtl="0" eaLnBrk="1" latinLnBrk="0" hangingPunct="1">
              <a:defRPr sz="2133" kern="1200">
                <a:solidFill>
                  <a:schemeClr val="tx1"/>
                </a:solidFill>
                <a:latin typeface="Arial" pitchFamily="34" charset="0"/>
                <a:ea typeface="ＭＳ Ｐゴシック"/>
                <a:cs typeface="ＭＳ Ｐゴシック"/>
              </a:defRPr>
            </a:lvl8pPr>
            <a:lvl9pPr marL="6502075" algn="l" defTabSz="1625519" rtl="0" eaLnBrk="1" latinLnBrk="0" hangingPunct="1">
              <a:defRPr sz="2133" kern="1200">
                <a:solidFill>
                  <a:schemeClr val="tx1"/>
                </a:solidFill>
                <a:latin typeface="Arial" pitchFamily="34" charset="0"/>
                <a:ea typeface="ＭＳ Ｐゴシック"/>
                <a:cs typeface="ＭＳ Ｐゴシック"/>
              </a:defRPr>
            </a:lvl9pPr>
          </a:lstStyle>
          <a:p>
            <a:fld id="{E7AB2591-C94A-4AB2-A028-854810030596}" type="slidenum">
              <a:rPr lang="en-US" sz="1000" smtClean="0"/>
              <a:pPr/>
              <a:t>3</a:t>
            </a:fld>
            <a:endParaRPr lang="en-US" sz="1000" dirty="0"/>
          </a:p>
        </p:txBody>
      </p:sp>
      <p:sp>
        <p:nvSpPr>
          <p:cNvPr id="3" name="Footer Placeholder 6">
            <a:extLst>
              <a:ext uri="{FF2B5EF4-FFF2-40B4-BE49-F238E27FC236}">
                <a16:creationId xmlns:a16="http://schemas.microsoft.com/office/drawing/2014/main" id="{A40CB27B-6B81-3274-C5CF-56439ED3E07D}"/>
              </a:ext>
            </a:extLst>
          </p:cNvPr>
          <p:cNvSpPr txBox="1">
            <a:spLocks/>
          </p:cNvSpPr>
          <p:nvPr/>
        </p:nvSpPr>
        <p:spPr bwMode="auto">
          <a:xfrm>
            <a:off x="426725" y="6393206"/>
            <a:ext cx="5245100" cy="229983"/>
          </a:xfrm>
          <a:prstGeom prst="rect">
            <a:avLst/>
          </a:prstGeom>
          <a:noFill/>
          <a:ln w="9525">
            <a:noFill/>
            <a:miter lim="800000"/>
            <a:headEnd/>
            <a:tailEnd/>
          </a:ln>
          <a:effectLst/>
        </p:spPr>
        <p:txBody>
          <a:bodyPr vert="horz" wrap="square" lIns="121920" tIns="0" rIns="121920" bIns="0" numCol="1" anchor="b" anchorCtr="0" compatLnSpc="1">
            <a:prstTxWarp prst="textNoShape">
              <a:avLst/>
            </a:prstTxWarp>
          </a:bodyPr>
          <a:lstStyle>
            <a:defPPr>
              <a:defRPr lang="en-US"/>
            </a:defPPr>
            <a:lvl1pPr algn="l" rtl="0" fontAlgn="base">
              <a:spcBef>
                <a:spcPct val="0"/>
              </a:spcBef>
              <a:spcAft>
                <a:spcPct val="0"/>
              </a:spcAft>
              <a:defRPr sz="1600" kern="1200">
                <a:solidFill>
                  <a:schemeClr val="tx1"/>
                </a:solidFill>
                <a:latin typeface="Arial" pitchFamily="34" charset="0"/>
                <a:ea typeface="ＭＳ Ｐゴシック"/>
                <a:cs typeface="ＭＳ Ｐゴシック"/>
              </a:defRPr>
            </a:lvl1pPr>
            <a:lvl2pPr marL="609585" algn="l" rtl="0" fontAlgn="base">
              <a:spcBef>
                <a:spcPct val="0"/>
              </a:spcBef>
              <a:spcAft>
                <a:spcPct val="0"/>
              </a:spcAft>
              <a:defRPr sz="1600" kern="1200">
                <a:solidFill>
                  <a:schemeClr val="tx1"/>
                </a:solidFill>
                <a:latin typeface="Arial" pitchFamily="34" charset="0"/>
                <a:ea typeface="ＭＳ Ｐゴシック"/>
                <a:cs typeface="ＭＳ Ｐゴシック"/>
              </a:defRPr>
            </a:lvl2pPr>
            <a:lvl3pPr marL="1219170" algn="l" rtl="0" fontAlgn="base">
              <a:spcBef>
                <a:spcPct val="0"/>
              </a:spcBef>
              <a:spcAft>
                <a:spcPct val="0"/>
              </a:spcAft>
              <a:defRPr sz="1600" kern="1200">
                <a:solidFill>
                  <a:schemeClr val="tx1"/>
                </a:solidFill>
                <a:latin typeface="Arial" pitchFamily="34" charset="0"/>
                <a:ea typeface="ＭＳ Ｐゴシック"/>
                <a:cs typeface="ＭＳ Ｐゴシック"/>
              </a:defRPr>
            </a:lvl3pPr>
            <a:lvl4pPr marL="1828754" algn="l" rtl="0" fontAlgn="base">
              <a:spcBef>
                <a:spcPct val="0"/>
              </a:spcBef>
              <a:spcAft>
                <a:spcPct val="0"/>
              </a:spcAft>
              <a:defRPr sz="1600" kern="1200">
                <a:solidFill>
                  <a:schemeClr val="tx1"/>
                </a:solidFill>
                <a:latin typeface="Arial" pitchFamily="34" charset="0"/>
                <a:ea typeface="ＭＳ Ｐゴシック"/>
                <a:cs typeface="ＭＳ Ｐゴシック"/>
              </a:defRPr>
            </a:lvl4pPr>
            <a:lvl5pPr marL="2438339" algn="l" rtl="0" fontAlgn="base">
              <a:spcBef>
                <a:spcPct val="0"/>
              </a:spcBef>
              <a:spcAft>
                <a:spcPct val="0"/>
              </a:spcAft>
              <a:defRPr sz="1600" kern="1200">
                <a:solidFill>
                  <a:schemeClr val="tx1"/>
                </a:solidFill>
                <a:latin typeface="Arial" pitchFamily="34" charset="0"/>
                <a:ea typeface="ＭＳ Ｐゴシック"/>
                <a:cs typeface="ＭＳ Ｐゴシック"/>
              </a:defRPr>
            </a:lvl5pPr>
            <a:lvl6pPr marL="3047924" algn="l" defTabSz="1219170" rtl="0" eaLnBrk="1" latinLnBrk="0" hangingPunct="1">
              <a:defRPr sz="1600" kern="1200">
                <a:solidFill>
                  <a:schemeClr val="tx1"/>
                </a:solidFill>
                <a:latin typeface="Arial" pitchFamily="34" charset="0"/>
                <a:ea typeface="ＭＳ Ｐゴシック"/>
                <a:cs typeface="ＭＳ Ｐゴシック"/>
              </a:defRPr>
            </a:lvl6pPr>
            <a:lvl7pPr marL="3657509" algn="l" defTabSz="1219170" rtl="0" eaLnBrk="1" latinLnBrk="0" hangingPunct="1">
              <a:defRPr sz="1600" kern="1200">
                <a:solidFill>
                  <a:schemeClr val="tx1"/>
                </a:solidFill>
                <a:latin typeface="Arial" pitchFamily="34" charset="0"/>
                <a:ea typeface="ＭＳ Ｐゴシック"/>
                <a:cs typeface="ＭＳ Ｐゴシック"/>
              </a:defRPr>
            </a:lvl7pPr>
            <a:lvl8pPr marL="4267093" algn="l" defTabSz="1219170" rtl="0" eaLnBrk="1" latinLnBrk="0" hangingPunct="1">
              <a:defRPr sz="1600" kern="1200">
                <a:solidFill>
                  <a:schemeClr val="tx1"/>
                </a:solidFill>
                <a:latin typeface="Arial" pitchFamily="34" charset="0"/>
                <a:ea typeface="ＭＳ Ｐゴシック"/>
                <a:cs typeface="ＭＳ Ｐゴシック"/>
              </a:defRPr>
            </a:lvl8pPr>
            <a:lvl9pPr marL="4876678" algn="l" defTabSz="1219170" rtl="0" eaLnBrk="1" latinLnBrk="0" hangingPunct="1">
              <a:defRPr sz="1600" kern="1200">
                <a:solidFill>
                  <a:schemeClr val="tx1"/>
                </a:solidFill>
                <a:latin typeface="Arial" pitchFamily="34" charset="0"/>
                <a:ea typeface="ＭＳ Ｐゴシック"/>
                <a:cs typeface="ＭＳ Ｐゴシック"/>
              </a:defRPr>
            </a:lvl9pPr>
          </a:lstStyle>
          <a:p>
            <a:pPr algn="l">
              <a:defRPr/>
            </a:pPr>
            <a:r>
              <a:rPr lang="en-US" sz="1000" dirty="0"/>
              <a:t>For investment professional or institutional use only.</a:t>
            </a:r>
          </a:p>
        </p:txBody>
      </p:sp>
      <p:sp>
        <p:nvSpPr>
          <p:cNvPr id="7" name="Title 6">
            <a:extLst>
              <a:ext uri="{FF2B5EF4-FFF2-40B4-BE49-F238E27FC236}">
                <a16:creationId xmlns:a16="http://schemas.microsoft.com/office/drawing/2014/main" id="{FE81B713-A8A5-0417-20B3-B2C9A3381418}"/>
              </a:ext>
            </a:extLst>
          </p:cNvPr>
          <p:cNvSpPr>
            <a:spLocks noGrp="1"/>
          </p:cNvSpPr>
          <p:nvPr>
            <p:ph type="title"/>
          </p:nvPr>
        </p:nvSpPr>
        <p:spPr/>
        <p:txBody>
          <a:bodyPr/>
          <a:lstStyle/>
          <a:p>
            <a:r>
              <a:rPr lang="en-US" dirty="0"/>
              <a:t>Important Information</a:t>
            </a:r>
          </a:p>
        </p:txBody>
      </p:sp>
      <p:sp>
        <p:nvSpPr>
          <p:cNvPr id="9" name="TextBox 8">
            <a:extLst>
              <a:ext uri="{FF2B5EF4-FFF2-40B4-BE49-F238E27FC236}">
                <a16:creationId xmlns:a16="http://schemas.microsoft.com/office/drawing/2014/main" id="{D40D166B-4755-0345-27C3-06C52DD1CA2C}"/>
              </a:ext>
            </a:extLst>
          </p:cNvPr>
          <p:cNvSpPr txBox="1"/>
          <p:nvPr/>
        </p:nvSpPr>
        <p:spPr>
          <a:xfrm>
            <a:off x="422819" y="849534"/>
            <a:ext cx="10482869" cy="3477875"/>
          </a:xfrm>
          <a:prstGeom prst="rect">
            <a:avLst/>
          </a:prstGeom>
          <a:noFill/>
        </p:spPr>
        <p:txBody>
          <a:bodyPr wrap="square">
            <a:spAutoFit/>
          </a:bodyPr>
          <a:lstStyle/>
          <a:p>
            <a:pPr>
              <a:spcAft>
                <a:spcPts val="0"/>
              </a:spcAft>
            </a:pPr>
            <a:endParaRPr lang="en-US" sz="1000" dirty="0">
              <a:latin typeface="+mj-lt"/>
            </a:endParaRPr>
          </a:p>
          <a:p>
            <a:pPr>
              <a:spcAft>
                <a:spcPts val="0"/>
              </a:spcAft>
            </a:pPr>
            <a:r>
              <a:rPr lang="en-US" sz="1000" b="1" dirty="0">
                <a:latin typeface="+mj-lt"/>
              </a:rPr>
              <a:t>For investment professional or institutional investor use only. Not for distribution to the public as sales material in any form.</a:t>
            </a:r>
          </a:p>
          <a:p>
            <a:pPr>
              <a:spcAft>
                <a:spcPts val="0"/>
              </a:spcAft>
            </a:pPr>
            <a:endParaRPr lang="en-US" sz="1000" b="1" dirty="0">
              <a:latin typeface="+mj-lt"/>
            </a:endParaRPr>
          </a:p>
          <a:p>
            <a:pPr>
              <a:spcAft>
                <a:spcPts val="0"/>
              </a:spcAft>
            </a:pPr>
            <a:r>
              <a:rPr lang="en-US" sz="1000" dirty="0">
                <a:latin typeface="+mj-lt"/>
              </a:rPr>
              <a:t>Unless otherwise expressly disclosed to you in writing, the information provided in this material is for educational purposes only. Any viewpoints expressed by Fidelity are not intended to be used as a primary basis for your investment decisions and are based on facts and circumstances at the point in time they are made and are not particular to you. Accordingly, nothing in this material constitutes impartial investment advice or advice in a fiduciary capacity, as defined or under the Employee Retirement Income Security Act of 1974 or the Internal Revenue Code of 1986, both as amended. Fidelity and its representatives may have a conflict of interest in the products or services mentioned in this material because they have a financial interest in the products or services and may receive compensation, directly or indirectly, in connection with the management, distribution, and/or servicing of these products or services, including Fidelity funds, certain third-party funds and products, and certain investment services. Before making any investment decisions, you should take into account all of the particular facts and circumstances of your or your </a:t>
            </a:r>
            <a:r>
              <a:rPr lang="en-US" sz="1000" dirty="0" err="1">
                <a:latin typeface="+mj-lt"/>
              </a:rPr>
              <a:t>client?s</a:t>
            </a:r>
            <a:r>
              <a:rPr lang="en-US" sz="1000" dirty="0">
                <a:latin typeface="+mj-lt"/>
              </a:rPr>
              <a:t> individual situation and reach out to an investment professional, if applicable.</a:t>
            </a:r>
          </a:p>
          <a:p>
            <a:pPr>
              <a:spcAft>
                <a:spcPts val="0"/>
              </a:spcAft>
            </a:pPr>
            <a:endParaRPr lang="en-US" sz="1000" dirty="0">
              <a:latin typeface="+mj-lt"/>
            </a:endParaRPr>
          </a:p>
          <a:p>
            <a:pPr>
              <a:spcAft>
                <a:spcPts val="0"/>
              </a:spcAft>
            </a:pPr>
            <a:r>
              <a:rPr lang="en-US" sz="1000" dirty="0">
                <a:latin typeface="+mj-lt"/>
              </a:rPr>
              <a:t>Third party marks are the property of their respective owners; all other marks are the property of FMR LLC. Third parties referenced herein are independent companies and are not affiliated with Fidelity Investments. Listing them does not suggest a recommendation or endorsement by Fidelity Investments.</a:t>
            </a:r>
          </a:p>
          <a:p>
            <a:pPr>
              <a:spcAft>
                <a:spcPts val="0"/>
              </a:spcAft>
            </a:pPr>
            <a:endParaRPr lang="en-US" sz="1000" dirty="0">
              <a:latin typeface="+mj-lt"/>
            </a:endParaRPr>
          </a:p>
          <a:p>
            <a:pPr>
              <a:spcAft>
                <a:spcPts val="0"/>
              </a:spcAft>
            </a:pPr>
            <a:r>
              <a:rPr lang="en-US" sz="1000" dirty="0">
                <a:latin typeface="+mj-lt"/>
              </a:rPr>
              <a:t>Fidelity Capital Markets</a:t>
            </a:r>
            <a:r>
              <a:rPr lang="en-US" sz="1000" baseline="30000" dirty="0">
                <a:latin typeface="+mj-lt"/>
              </a:rPr>
              <a:t>SM</a:t>
            </a:r>
            <a:r>
              <a:rPr lang="en-US" sz="1000" dirty="0">
                <a:latin typeface="+mj-lt"/>
              </a:rPr>
              <a:t> is a division of National Financial Services LLC, Member NYSE, SIPC.</a:t>
            </a:r>
          </a:p>
          <a:p>
            <a:pPr>
              <a:spcAft>
                <a:spcPts val="0"/>
              </a:spcAft>
            </a:pPr>
            <a:endParaRPr lang="en-US" sz="1000" dirty="0">
              <a:latin typeface="+mj-lt"/>
            </a:endParaRPr>
          </a:p>
          <a:p>
            <a:pPr>
              <a:spcAft>
                <a:spcPts val="0"/>
              </a:spcAft>
            </a:pPr>
            <a:r>
              <a:rPr lang="en-US" sz="1000" dirty="0">
                <a:latin typeface="+mj-lt"/>
              </a:rPr>
              <a:t>Fidelity Investments</a:t>
            </a:r>
            <a:r>
              <a:rPr lang="en-US" sz="1000" baseline="30000" dirty="0">
                <a:latin typeface="+mj-lt"/>
              </a:rPr>
              <a:t>®</a:t>
            </a:r>
            <a:r>
              <a:rPr lang="en-US" sz="1000" dirty="0">
                <a:latin typeface="+mj-lt"/>
              </a:rPr>
              <a:t> provides clearing, custody, or other brokerage services through National Financial Services LLC or Fidelity Brokerage Services LLC, Members NYSE, SIPC. </a:t>
            </a:r>
          </a:p>
          <a:p>
            <a:pPr>
              <a:spcAft>
                <a:spcPts val="0"/>
              </a:spcAft>
            </a:pPr>
            <a:endParaRPr lang="en-US" sz="1000" dirty="0">
              <a:latin typeface="+mj-lt"/>
            </a:endParaRPr>
          </a:p>
          <a:p>
            <a:pPr>
              <a:spcAft>
                <a:spcPts val="0"/>
              </a:spcAft>
            </a:pPr>
            <a:r>
              <a:rPr lang="en-US" sz="1000" dirty="0">
                <a:latin typeface="+mj-lt"/>
              </a:rPr>
              <a:t>© 2025 FMR LLC. All rights reserved. 								</a:t>
            </a:r>
          </a:p>
          <a:p>
            <a:pPr>
              <a:spcAft>
                <a:spcPts val="0"/>
              </a:spcAft>
            </a:pPr>
            <a:r>
              <a:rPr lang="en-US" sz="1000" dirty="0">
                <a:latin typeface="+mj-lt"/>
              </a:rPr>
              <a:t>908149.7.0										                          1.9916888.102</a:t>
            </a:r>
          </a:p>
          <a:p>
            <a:pPr>
              <a:spcAft>
                <a:spcPts val="0"/>
              </a:spcAft>
            </a:pPr>
            <a:r>
              <a:rPr lang="en-US" sz="1000" dirty="0">
                <a:latin typeface="+mj-lt"/>
              </a:rPr>
              <a:t>0325</a:t>
            </a:r>
            <a:endParaRPr lang="en-US" sz="10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DF2D49BD-78D4-44B8-B824-77803E7BEF4E}"/>
              </a:ext>
            </a:extLst>
          </p:cNvPr>
          <p:cNvSpPr txBox="1"/>
          <p:nvPr/>
        </p:nvSpPr>
        <p:spPr>
          <a:xfrm>
            <a:off x="3634899" y="6432690"/>
            <a:ext cx="6102990" cy="230832"/>
          </a:xfrm>
          <a:prstGeom prst="rect">
            <a:avLst/>
          </a:prstGeom>
          <a:noFill/>
        </p:spPr>
        <p:txBody>
          <a:bodyPr wrap="square">
            <a:spAutoFit/>
          </a:bodyPr>
          <a:lstStyle/>
          <a:p>
            <a:r>
              <a:rPr lang="en-US" sz="900" dirty="0">
                <a:solidFill>
                  <a:schemeClr val="bg2"/>
                </a:solidFill>
                <a:latin typeface="+mj-lt"/>
              </a:rPr>
              <a:t>908149.7.0</a:t>
            </a:r>
            <a:endParaRPr lang="en-US" sz="900" dirty="0">
              <a:solidFill>
                <a:schemeClr val="bg2"/>
              </a:solidFill>
            </a:endParaRPr>
          </a:p>
        </p:txBody>
      </p:sp>
    </p:spTree>
    <p:extLst>
      <p:ext uri="{BB962C8B-B14F-4D97-AF65-F5344CB8AC3E}">
        <p14:creationId xmlns:p14="http://schemas.microsoft.com/office/powerpoint/2010/main" val="1213561425"/>
      </p:ext>
    </p:extLst>
  </p:cSld>
  <p:clrMapOvr>
    <a:masterClrMapping/>
  </p:clrMapOvr>
</p:sld>
</file>

<file path=ppt/theme/theme1.xml><?xml version="1.0" encoding="utf-8"?>
<a:theme xmlns:a="http://schemas.openxmlformats.org/drawingml/2006/main" name="FI_External_Print_Presentation_4x3">
  <a:themeElements>
    <a:clrScheme name="107 Evolution">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98FC2"/>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377-100%">
      <a:srgbClr val="7A9A3D"/>
    </a:custClr>
    <a:custClr name="7689-100%">
      <a:srgbClr val="298FC2"/>
    </a:custClr>
    <a:custClr name="7708-100%">
      <a:srgbClr val="004F6B"/>
    </a:custClr>
    <a:custClr name="5503-100%">
      <a:srgbClr val="8FB6BB"/>
    </a:custClr>
    <a:custClr name="7544-100%">
      <a:srgbClr val="768692"/>
    </a:custClr>
    <a:custClr name="364-100%">
      <a:srgbClr val="4B7838"/>
    </a:custClr>
    <a:custClr name="639-100%">
      <a:srgbClr val="00A3D4"/>
    </a:custClr>
    <a:custClr name="3285-100%">
      <a:srgbClr val="009681"/>
    </a:custClr>
    <a:custClr name="432-100%">
      <a:srgbClr val="333F48"/>
    </a:custClr>
    <a:custClr name="Cool gray-100%">
      <a:srgbClr val="75787B"/>
    </a:custClr>
    <a:custClr name="377-80%">
      <a:srgbClr val="95AE3C"/>
    </a:custClr>
    <a:custClr name="7689-80%">
      <a:srgbClr val="54A5CE"/>
    </a:custClr>
    <a:custClr name="7708-80%">
      <a:srgbClr val="006682"/>
    </a:custClr>
    <a:custClr name="5503-80%">
      <a:srgbClr val="9FC9CF"/>
    </a:custClr>
    <a:custClr name="7544-80%">
      <a:srgbClr val="919EA8"/>
    </a:custClr>
    <a:custClr name="364-80%">
      <a:srgbClr val="6E9254"/>
    </a:custClr>
    <a:custClr name="639-80%">
      <a:srgbClr val="00AFDD"/>
    </a:custClr>
    <a:custClr name="3285-80%">
      <a:srgbClr val="33AB9A"/>
    </a:custClr>
    <a:custClr name="432-80%">
      <a:srgbClr val="5D656D"/>
    </a:custClr>
    <a:custClr name="Cool gray-80%">
      <a:srgbClr val="919395"/>
    </a:custClr>
    <a:custClr name="377-60%">
      <a:srgbClr val="AFC267"/>
    </a:custClr>
    <a:custClr name="7689-60%">
      <a:srgbClr val="7FBCDA"/>
    </a:custClr>
    <a:custClr name="7708-60%">
      <a:srgbClr val="3F829C"/>
    </a:custClr>
    <a:custClr name="5503-60%">
      <a:srgbClr val="B5D4D9"/>
    </a:custClr>
    <a:custClr name="7544-60%">
      <a:srgbClr val="ADB6BE"/>
    </a:custClr>
    <a:custClr name="364-60%">
      <a:srgbClr val="91AD7F"/>
    </a:custClr>
    <a:custClr name="639-60%">
      <a:srgbClr val="4ABFE3"/>
    </a:custClr>
    <a:custClr name="3285-60%">
      <a:srgbClr val="66C0B3"/>
    </a:custClr>
    <a:custClr name="432-60%">
      <a:srgbClr val="858C91"/>
    </a:custClr>
    <a:custClr name="Cool gray-60%">
      <a:srgbClr val="ADAEB0"/>
    </a:custClr>
    <a:custClr name="377-40%">
      <a:srgbClr val="CBD799"/>
    </a:custClr>
    <a:custClr name="7689-40%">
      <a:srgbClr val="A9D2E7"/>
    </a:custClr>
    <a:custClr name="7708-40%">
      <a:srgbClr val="77A3B8"/>
    </a:custClr>
    <a:custClr name="5503-40%">
      <a:srgbClr val="CAE0E3"/>
    </a:custClr>
    <a:custClr name="7544-40%">
      <a:srgbClr val="C8CFD3"/>
    </a:custClr>
    <a:custClr name="364-40%">
      <a:srgbClr val="B7C8A9"/>
    </a:custClr>
    <a:custClr name="639-40%">
      <a:srgbClr val="8DD1EB"/>
    </a:custClr>
    <a:custClr name="3285-40%">
      <a:srgbClr val="99D5CC"/>
    </a:custClr>
    <a:custClr name="432-40%">
      <a:srgbClr val="ADB2B6"/>
    </a:custClr>
    <a:custClr name="Cool gray-40%">
      <a:srgbClr val="C8C9C9"/>
    </a:custClr>
  </a:custClrLst>
  <a:extLst>
    <a:ext uri="{05A4C25C-085E-4340-85A3-A5531E510DB2}">
      <thm15:themeFamily xmlns:thm15="http://schemas.microsoft.com/office/thememl/2012/main" name="FI_4x3_Print_Presentation_Template.potx" id="{A3354C19-AE62-402E-864D-2E8B48579DB1}" vid="{222BEE6D-AD4C-40BD-BC59-52E1A3A5352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1451</TotalTime>
  <Words>1195</Words>
  <Application>Microsoft Office PowerPoint</Application>
  <PresentationFormat>Widescreen</PresentationFormat>
  <Paragraphs>104</Paragraphs>
  <Slides>3</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FI_External_Print_Presentation_4x3</vt:lpstr>
      <vt:lpstr>PowerPoint Presentation</vt:lpstr>
      <vt:lpstr>Price improvement in action</vt:lpstr>
      <vt:lpstr>Important Information</vt:lpstr>
    </vt:vector>
  </TitlesOfParts>
  <Company>Fidelity Investments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Fantozzi, Jennifer</dc:creator>
  <cp:lastModifiedBy>Fantozzi, Jennifer</cp:lastModifiedBy>
  <cp:revision>37</cp:revision>
  <dcterms:created xsi:type="dcterms:W3CDTF">2024-01-29T13:48:47Z</dcterms:created>
  <dcterms:modified xsi:type="dcterms:W3CDTF">2025-03-12T18:47:07Z</dcterms:modified>
</cp:coreProperties>
</file>